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extLst/>
  </p:cmAuthor>
  <p:cmAuthor id="2" name="David A. Beck" initials="DAB [2]" lastIdx="1" clrIdx="1">
    <p:extLst/>
  </p:cmAuthor>
  <p:cmAuthor id="3" name="David A. Beck" initials="DAB [2] [2]" lastIdx="1" clrIdx="2">
    <p:extLst/>
  </p:cmAuthor>
  <p:cmAuthor id="4" name="David A. Beck" initials="DAB [3]"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18"/>
    <p:restoredTop sz="84203"/>
  </p:normalViewPr>
  <p:slideViewPr>
    <p:cSldViewPr snapToGrid="0" snapToObjects="1">
      <p:cViewPr>
        <p:scale>
          <a:sx n="85" d="100"/>
          <a:sy n="85" d="100"/>
        </p:scale>
        <p:origin x="2048" y="3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commentAuthors" Target="commentAuthors.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2/24/18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850108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35</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515441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649847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39</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40</a:t>
            </a:fld>
            <a:endParaRPr lang="en-US" altLang="en-US" sz="1200"/>
          </a:p>
        </p:txBody>
      </p:sp>
    </p:spTree>
    <p:extLst>
      <p:ext uri="{BB962C8B-B14F-4D97-AF65-F5344CB8AC3E}">
        <p14:creationId xmlns:p14="http://schemas.microsoft.com/office/powerpoint/2010/main" val="522793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FD2154-1534-844C-B0E2-C66977BE54EA}" type="slidenum">
              <a:rPr lang="en-US" altLang="en-US" sz="1200"/>
              <a:pPr eaLnBrk="1" hangingPunct="1"/>
              <a:t>41</a:t>
            </a:fld>
            <a:endParaRPr lang="en-US" altLang="en-US" sz="1200"/>
          </a:p>
        </p:txBody>
      </p:sp>
    </p:spTree>
    <p:extLst>
      <p:ext uri="{BB962C8B-B14F-4D97-AF65-F5344CB8AC3E}">
        <p14:creationId xmlns:p14="http://schemas.microsoft.com/office/powerpoint/2010/main" val="960705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42</a:t>
            </a:fld>
            <a:endParaRPr lang="en-US" altLang="en-US" sz="1200"/>
          </a:p>
        </p:txBody>
      </p:sp>
    </p:spTree>
    <p:extLst>
      <p:ext uri="{BB962C8B-B14F-4D97-AF65-F5344CB8AC3E}">
        <p14:creationId xmlns:p14="http://schemas.microsoft.com/office/powerpoint/2010/main" val="141696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43</a:t>
            </a:fld>
            <a:endParaRPr lang="en-US" altLang="en-US" sz="1200"/>
          </a:p>
        </p:txBody>
      </p:sp>
    </p:spTree>
    <p:extLst>
      <p:ext uri="{BB962C8B-B14F-4D97-AF65-F5344CB8AC3E}">
        <p14:creationId xmlns:p14="http://schemas.microsoft.com/office/powerpoint/2010/main" val="27439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44</a:t>
            </a:fld>
            <a:endParaRPr lang="en-US" altLang="en-US" sz="1200"/>
          </a:p>
        </p:txBody>
      </p:sp>
    </p:spTree>
    <p:extLst>
      <p:ext uri="{BB962C8B-B14F-4D97-AF65-F5344CB8AC3E}">
        <p14:creationId xmlns:p14="http://schemas.microsoft.com/office/powerpoint/2010/main" val="1211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45</a:t>
            </a:fld>
            <a:endParaRPr lang="en-US" altLang="en-US" sz="1200"/>
          </a:p>
        </p:txBody>
      </p:sp>
    </p:spTree>
    <p:extLst>
      <p:ext uri="{BB962C8B-B14F-4D97-AF65-F5344CB8AC3E}">
        <p14:creationId xmlns:p14="http://schemas.microsoft.com/office/powerpoint/2010/main" val="2052045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46</a:t>
            </a:fld>
            <a:endParaRPr lang="en-US" altLang="en-US" sz="1200"/>
          </a:p>
        </p:txBody>
      </p:sp>
    </p:spTree>
    <p:extLst>
      <p:ext uri="{BB962C8B-B14F-4D97-AF65-F5344CB8AC3E}">
        <p14:creationId xmlns:p14="http://schemas.microsoft.com/office/powerpoint/2010/main" val="69713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47</a:t>
            </a:fld>
            <a:endParaRPr lang="en-US" altLang="en-US" sz="1200"/>
          </a:p>
        </p:txBody>
      </p:sp>
    </p:spTree>
    <p:extLst>
      <p:ext uri="{BB962C8B-B14F-4D97-AF65-F5344CB8AC3E}">
        <p14:creationId xmlns:p14="http://schemas.microsoft.com/office/powerpoint/2010/main" val="778569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48</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49</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50</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52</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53</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54</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55</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56</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57</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58</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4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4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72E825-FD75-804E-9092-5625A65142EF}" type="slidenum">
              <a:rPr lang="en-US" altLang="en-US" sz="1200"/>
              <a:pPr eaLnBrk="1" hangingPunct="1"/>
              <a:t>59</a:t>
            </a:fld>
            <a:endParaRPr lang="en-US" altLang="en-US" sz="1200"/>
          </a:p>
        </p:txBody>
      </p:sp>
    </p:spTree>
    <p:extLst>
      <p:ext uri="{BB962C8B-B14F-4D97-AF65-F5344CB8AC3E}">
        <p14:creationId xmlns:p14="http://schemas.microsoft.com/office/powerpoint/2010/main" val="1319893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60</a:t>
            </a:fld>
            <a:endParaRPr lang="en-US" altLang="en-US" sz="1200"/>
          </a:p>
        </p:txBody>
      </p:sp>
    </p:spTree>
    <p:extLst>
      <p:ext uri="{BB962C8B-B14F-4D97-AF65-F5344CB8AC3E}">
        <p14:creationId xmlns:p14="http://schemas.microsoft.com/office/powerpoint/2010/main" val="18264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61</a:t>
            </a:fld>
            <a:endParaRPr lang="en-US" altLang="en-US" sz="1200"/>
          </a:p>
        </p:txBody>
      </p:sp>
    </p:spTree>
    <p:extLst>
      <p:ext uri="{BB962C8B-B14F-4D97-AF65-F5344CB8AC3E}">
        <p14:creationId xmlns:p14="http://schemas.microsoft.com/office/powerpoint/2010/main" val="46286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62</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63</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0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0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8D5808-1CE5-8D4A-B887-327B89A78488}" type="slidenum">
              <a:rPr lang="en-US" altLang="en-US" sz="1200"/>
              <a:pPr eaLnBrk="1" hangingPunct="1"/>
              <a:t>64</a:t>
            </a:fld>
            <a:endParaRPr lang="en-US" altLang="en-US" sz="1200"/>
          </a:p>
        </p:txBody>
      </p:sp>
    </p:spTree>
    <p:extLst>
      <p:ext uri="{BB962C8B-B14F-4D97-AF65-F5344CB8AC3E}">
        <p14:creationId xmlns:p14="http://schemas.microsoft.com/office/powerpoint/2010/main" val="1654736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2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2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AAEC2D-5622-B848-BD5D-F655C461EAC7}" type="slidenum">
              <a:rPr lang="en-US" altLang="en-US" sz="1200"/>
              <a:pPr eaLnBrk="1" hangingPunct="1"/>
              <a:t>65</a:t>
            </a:fld>
            <a:endParaRPr lang="en-US" altLang="en-US" sz="1200"/>
          </a:p>
        </p:txBody>
      </p:sp>
    </p:spTree>
    <p:extLst>
      <p:ext uri="{BB962C8B-B14F-4D97-AF65-F5344CB8AC3E}">
        <p14:creationId xmlns:p14="http://schemas.microsoft.com/office/powerpoint/2010/main" val="159335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4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charset="-128"/>
              </a:rPr>
              <a:t>Use a constant for the value 3.5</a:t>
            </a:r>
          </a:p>
          <a:p>
            <a:endParaRPr lang="en-US" altLang="en-US">
              <a:ea typeface="ＭＳ Ｐゴシック" charset="-128"/>
            </a:endParaRPr>
          </a:p>
        </p:txBody>
      </p:sp>
      <p:sp>
        <p:nvSpPr>
          <p:cNvPr id="164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A173A-B873-6146-8FDC-C2BFD8E49401}" type="slidenum">
              <a:rPr lang="en-US" altLang="en-US" sz="1200"/>
              <a:pPr eaLnBrk="1" hangingPunct="1"/>
              <a:t>66</a:t>
            </a:fld>
            <a:endParaRPr lang="en-US" altLang="en-US" sz="1200"/>
          </a:p>
        </p:txBody>
      </p:sp>
    </p:spTree>
    <p:extLst>
      <p:ext uri="{BB962C8B-B14F-4D97-AF65-F5344CB8AC3E}">
        <p14:creationId xmlns:p14="http://schemas.microsoft.com/office/powerpoint/2010/main" val="520052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6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6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A18FE9-7DB5-A548-AB47-17ED87BFCE8A}" type="slidenum">
              <a:rPr lang="en-US" altLang="en-US" sz="1200"/>
              <a:pPr eaLnBrk="1" hangingPunct="1"/>
              <a:t>67</a:t>
            </a:fld>
            <a:endParaRPr lang="en-US" altLang="en-US" sz="1200"/>
          </a:p>
        </p:txBody>
      </p:sp>
    </p:spTree>
    <p:extLst>
      <p:ext uri="{BB962C8B-B14F-4D97-AF65-F5344CB8AC3E}">
        <p14:creationId xmlns:p14="http://schemas.microsoft.com/office/powerpoint/2010/main" val="1152551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8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68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D701F6-CAC4-2D4A-AB4E-0D5269B743F2}" type="slidenum">
              <a:rPr lang="en-US" altLang="en-US" sz="1200"/>
              <a:pPr eaLnBrk="1" hangingPunct="1"/>
              <a:t>68</a:t>
            </a:fld>
            <a:endParaRPr lang="en-US" altLang="en-US" sz="1200"/>
          </a:p>
        </p:txBody>
      </p:sp>
    </p:spTree>
    <p:extLst>
      <p:ext uri="{BB962C8B-B14F-4D97-AF65-F5344CB8AC3E}">
        <p14:creationId xmlns:p14="http://schemas.microsoft.com/office/powerpoint/2010/main" val="1928411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69</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70</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71</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72</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73</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74</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75</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76</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77</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1" name="Shape 3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061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4" Type="http://schemas.openxmlformats.org/officeDocument/2006/relationships/hyperlink" Target="http://citeseerx.ist.psu.edu/viewdoc/summary?doi=10.1.1.56.1841" TargetMode="External"/><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hyperlink" Target="https://goo.gl/o57K7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tiff"/></Relationships>
</file>

<file path=ppt/slides/_rels/slide48.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7"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tiff"/></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dillinger.i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github.com/kallisons/NOAH_LSM_Mussel_v2.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ackoverflow.com/questions/184618/what-is-the-best-comment-in-source-code-you-have-ever-encounter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github.com/numpy/numpy/blob/master/numpy/__init__.p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scikit-learn/scikit-learn/blob/master/sklearn/cluster/dbscan_.p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PyCQA/pycodesty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77500" lnSpcReduction="20000"/>
          </a:bodyPr>
          <a:lstStyle/>
          <a:p>
            <a:pPr>
              <a:spcBef>
                <a:spcPts val="800"/>
              </a:spcBef>
              <a:buSzPct val="100000"/>
            </a:pPr>
            <a:r>
              <a:rPr lang="en-US" altLang="x-none" dirty="0">
                <a:solidFill>
                  <a:schemeClr val="tx1"/>
                </a:solidFill>
                <a:latin typeface="Calibri" charset="0"/>
              </a:rPr>
              <a:t>David Beck</a:t>
            </a:r>
            <a:r>
              <a:rPr lang="en-US" altLang="x-none" baseline="30000" dirty="0">
                <a:solidFill>
                  <a:schemeClr val="tx1"/>
                </a:solidFill>
                <a:latin typeface="Calibri" charset="0"/>
              </a:rPr>
              <a:t>1,2</a:t>
            </a:r>
            <a:r>
              <a:rPr lang="en-US" altLang="x-none" dirty="0">
                <a:solidFill>
                  <a:schemeClr val="tx1"/>
                </a:solidFill>
                <a:latin typeface="Calibri" charset="0"/>
              </a:rPr>
              <a:t>, Joseph Hellerstein</a:t>
            </a:r>
            <a:r>
              <a:rPr lang="en-US" altLang="x-none" baseline="30000" dirty="0">
                <a:solidFill>
                  <a:schemeClr val="tx1"/>
                </a:solidFill>
                <a:latin typeface="Calibri" charset="0"/>
              </a:rPr>
              <a:t>1,3</a:t>
            </a:r>
            <a:r>
              <a:rPr lang="en-US" altLang="x-none" dirty="0">
                <a:solidFill>
                  <a:schemeClr val="tx1"/>
                </a:solidFill>
                <a:latin typeface="Calibri" charset="0"/>
              </a:rPr>
              <a:t>, Jake VanderPlas</a:t>
            </a:r>
            <a:r>
              <a:rPr lang="en-US" altLang="x-none" baseline="30000" dirty="0">
                <a:solidFill>
                  <a:schemeClr val="tx1"/>
                </a:solidFill>
                <a:latin typeface="Calibri" charset="0"/>
              </a:rPr>
              <a:t>1,4</a:t>
            </a:r>
          </a:p>
          <a:p>
            <a:pPr>
              <a:spcBef>
                <a:spcPts val="800"/>
              </a:spcBef>
              <a:buSzPct val="100000"/>
            </a:pPr>
            <a:r>
              <a:rPr lang="en-US" altLang="x-none" sz="3600" dirty="0">
                <a:solidFill>
                  <a:schemeClr val="tx1"/>
                </a:solidFill>
                <a:latin typeface="Calibri" charset="0"/>
              </a:rPr>
              <a:t>Alex Ford</a:t>
            </a:r>
            <a:r>
              <a:rPr lang="en-US" altLang="x-none" sz="3600" baseline="30000" dirty="0">
                <a:solidFill>
                  <a:schemeClr val="tx1"/>
                </a:solidFill>
                <a:latin typeface="Calibri" charset="0"/>
              </a:rPr>
              <a:t>3</a:t>
            </a:r>
          </a:p>
          <a:p>
            <a:pPr>
              <a:spcBef>
                <a:spcPts val="800"/>
              </a:spcBef>
              <a:buSzPct val="100000"/>
            </a:pPr>
            <a:r>
              <a:rPr lang="en-US" altLang="x-none" sz="2400" baseline="30000" dirty="0">
                <a:solidFill>
                  <a:schemeClr val="tx1"/>
                </a:solidFill>
                <a:latin typeface="Calibri" charset="0"/>
              </a:rPr>
              <a:t>1</a:t>
            </a:r>
            <a:r>
              <a:rPr lang="en-US" altLang="x-none" sz="2400" dirty="0">
                <a:solidFill>
                  <a:schemeClr val="tx1"/>
                </a:solidFill>
                <a:latin typeface="Calibri" charset="0"/>
              </a:rPr>
              <a:t>eScience Institute</a:t>
            </a:r>
          </a:p>
          <a:p>
            <a:pPr>
              <a:spcBef>
                <a:spcPts val="800"/>
              </a:spcBef>
              <a:buSzPct val="100000"/>
            </a:pPr>
            <a:r>
              <a:rPr lang="en-US" altLang="x-none" sz="2400" baseline="30000" dirty="0">
                <a:solidFill>
                  <a:schemeClr val="tx1"/>
                </a:solidFill>
                <a:latin typeface="Calibri" charset="0"/>
              </a:rPr>
              <a:t>2</a:t>
            </a:r>
            <a:r>
              <a:rPr lang="en-US" altLang="x-none" sz="2400" dirty="0">
                <a:solidFill>
                  <a:schemeClr val="tx1"/>
                </a:solidFill>
                <a:latin typeface="Calibri" charset="0"/>
              </a:rPr>
              <a:t>Chemical Engineering</a:t>
            </a:r>
          </a:p>
          <a:p>
            <a:pPr>
              <a:spcBef>
                <a:spcPts val="800"/>
              </a:spcBef>
              <a:buSzPct val="100000"/>
            </a:pPr>
            <a:r>
              <a:rPr lang="en-US" altLang="x-none" sz="2400" baseline="30000" dirty="0">
                <a:solidFill>
                  <a:schemeClr val="tx1"/>
                </a:solidFill>
                <a:latin typeface="Calibri" charset="0"/>
              </a:rPr>
              <a:t>3</a:t>
            </a:r>
            <a:r>
              <a:rPr lang="en-US" altLang="x-none" sz="2400" dirty="0">
                <a:solidFill>
                  <a:schemeClr val="tx1"/>
                </a:solidFill>
                <a:latin typeface="Calibri" charset="0"/>
              </a:rPr>
              <a:t>Biochemistry</a:t>
            </a:r>
          </a:p>
          <a:p>
            <a:pPr>
              <a:spcBef>
                <a:spcPts val="800"/>
              </a:spcBef>
              <a:buSzPct val="100000"/>
            </a:pPr>
            <a:r>
              <a:rPr lang="en-US" altLang="x-none" sz="2400" baseline="30000" dirty="0">
                <a:solidFill>
                  <a:schemeClr val="tx1"/>
                </a:solidFill>
                <a:latin typeface="Calibri" charset="0"/>
              </a:rPr>
              <a:t>4</a:t>
            </a:r>
            <a:r>
              <a:rPr lang="en-US" altLang="x-none" sz="2400" dirty="0">
                <a:solidFill>
                  <a:schemeClr val="tx1"/>
                </a:solidFill>
                <a:latin typeface="Calibri" charset="0"/>
              </a:rPr>
              <a:t>Astronomy</a:t>
            </a:r>
          </a:p>
          <a:p>
            <a:pPr>
              <a:spcBef>
                <a:spcPts val="800"/>
              </a:spcBef>
              <a:buSzPct val="100000"/>
            </a:pPr>
            <a:r>
              <a:rPr lang="en-US" altLang="x-none" dirty="0">
                <a:solidFill>
                  <a:schemeClr val="tx1"/>
                </a:solidFill>
                <a:latin typeface="Calibri" charset="0"/>
              </a:rPr>
              <a:t>University of Washington</a:t>
            </a:r>
          </a:p>
          <a:p>
            <a:pPr>
              <a:spcBef>
                <a:spcPts val="800"/>
              </a:spcBef>
              <a:buSzPct val="100000"/>
            </a:pPr>
            <a:r>
              <a:rPr lang="en-US" altLang="x-none" smtClean="0">
                <a:solidFill>
                  <a:schemeClr val="tx1"/>
                </a:solidFill>
                <a:latin typeface="Calibri" charset="0"/>
              </a:rPr>
              <a:t>October 18, </a:t>
            </a:r>
            <a:r>
              <a:rPr lang="en-US" altLang="x-none" dirty="0">
                <a:solidFill>
                  <a:schemeClr val="tx1"/>
                </a:solidFill>
                <a:latin typeface="Calibri" charset="0"/>
              </a:rPr>
              <a:t>2017</a:t>
            </a:r>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Documentation, Style &amp; </a:t>
            </a:r>
            <a:r>
              <a:rPr lang="en-US" sz="3600" smtClean="0"/>
              <a:t>Communicating About </a:t>
            </a:r>
            <a:r>
              <a:rPr lang="en-US" sz="3600" dirty="0" smtClean="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smtClean="0"/>
              <a:t>Software Engineering for Data Scientists</a:t>
            </a:r>
            <a:endParaRPr lang="en-US" sz="3600" dirty="0"/>
          </a:p>
        </p:txBody>
      </p:sp>
    </p:spTree>
    <p:extLst>
      <p:ext uri="{BB962C8B-B14F-4D97-AF65-F5344CB8AC3E}">
        <p14:creationId xmlns:p14="http://schemas.microsoft.com/office/powerpoint/2010/main" val="186050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Another tool</a:t>
            </a:r>
            <a:r>
              <a:rPr lang="is-IS" altLang="en-US" dirty="0" smtClean="0">
                <a:ea typeface="ＭＳ Ｐゴシック" charset="-128"/>
              </a:rPr>
              <a:t>…</a:t>
            </a:r>
          </a:p>
          <a:p>
            <a:pPr lvl="1"/>
            <a:r>
              <a:rPr lang="is-IS" altLang="en-US" i="1" dirty="0" smtClean="0">
                <a:ea typeface="ＭＳ Ｐゴシック" charset="-128"/>
              </a:rPr>
              <a:t>pylint </a:t>
            </a:r>
            <a:r>
              <a:rPr lang="is-IS" altLang="en-US" dirty="0" smtClean="0">
                <a:ea typeface="ＭＳ Ｐゴシック" charset="-128"/>
              </a:rPr>
              <a:t>( </a:t>
            </a:r>
            <a:r>
              <a:rPr lang="en-US" altLang="en-US" dirty="0" smtClean="0">
                <a:ea typeface="ＭＳ Ｐゴシック" charset="-128"/>
                <a:hlinkClick r:id="rId3"/>
              </a:rPr>
              <a:t>http</a:t>
            </a:r>
            <a:r>
              <a:rPr lang="en-US" altLang="en-US" dirty="0">
                <a:ea typeface="ＭＳ Ｐゴシック" charset="-128"/>
                <a:hlinkClick r:id="rId3"/>
              </a:rPr>
              <a:t>://</a:t>
            </a:r>
            <a:r>
              <a:rPr lang="en-US" altLang="en-US" dirty="0" smtClean="0">
                <a:ea typeface="ＭＳ Ｐゴシック" charset="-128"/>
                <a:hlinkClick r:id="rId3"/>
              </a:rPr>
              <a:t>www.pylint.org</a:t>
            </a:r>
            <a:r>
              <a:rPr lang="en-US" altLang="en-US" dirty="0" smtClean="0">
                <a:ea typeface="ＭＳ Ｐゴシック" charset="-128"/>
              </a:rPr>
              <a:t> )</a:t>
            </a:r>
            <a:endParaRPr lang="is-IS" altLang="en-US" dirty="0">
              <a:ea typeface="ＭＳ Ｐゴシック" charset="-128"/>
            </a:endParaRPr>
          </a:p>
          <a:p>
            <a:pPr lvl="2"/>
            <a:r>
              <a:rPr lang="en-US" altLang="en-US" dirty="0" smtClean="0">
                <a:ea typeface="ＭＳ Ｐゴシック" charset="-128"/>
              </a:rPr>
              <a:t>Extends from a tool called </a:t>
            </a:r>
            <a:r>
              <a:rPr lang="en-US" altLang="en-US" i="1" dirty="0" smtClean="0">
                <a:ea typeface="ＭＳ Ｐゴシック" charset="-128"/>
              </a:rPr>
              <a:t>lint</a:t>
            </a:r>
            <a:r>
              <a:rPr lang="en-US" altLang="en-US" dirty="0" smtClean="0">
                <a:ea typeface="ＭＳ Ｐゴシック" charset="-128"/>
              </a:rPr>
              <a:t> introduced for C from Bell Labs in 1976</a:t>
            </a:r>
          </a:p>
          <a:p>
            <a:pPr lvl="3"/>
            <a:r>
              <a:rPr lang="en-US" altLang="en-US" dirty="0">
                <a:ea typeface="ＭＳ Ｐゴシック" charset="-128"/>
                <a:hlinkClick r:id="rId4"/>
              </a:rPr>
              <a:t>http://</a:t>
            </a:r>
            <a:r>
              <a:rPr lang="en-US" altLang="en-US" dirty="0" smtClean="0">
                <a:ea typeface="ＭＳ Ｐゴシック" charset="-128"/>
                <a:hlinkClick r:id="rId4"/>
              </a:rPr>
              <a:t>citeseerx.ist.psu.edu/viewdoc/summary?doi=10.1.1.56.1841</a:t>
            </a:r>
            <a:endParaRPr lang="en-US" altLang="en-US" dirty="0" smtClean="0">
              <a:ea typeface="ＭＳ Ｐゴシック" charset="-128"/>
            </a:endParaRPr>
          </a:p>
          <a:p>
            <a:pPr lvl="1"/>
            <a:endParaRPr lang="en-US" altLang="en-US" dirty="0" smtClean="0">
              <a:ea typeface="ＭＳ Ｐゴシック" charset="-128"/>
            </a:endParaRPr>
          </a:p>
          <a:p>
            <a:pPr lvl="2"/>
            <a:endParaRPr lang="en-US" altLang="en-US" dirty="0" smtClean="0">
              <a:ea typeface="ＭＳ Ｐゴシック" charset="-128"/>
            </a:endParaRPr>
          </a:p>
        </p:txBody>
      </p:sp>
      <p:pic>
        <p:nvPicPr>
          <p:cNvPr id="2" name="Picture 1"/>
          <p:cNvPicPr>
            <a:picLocks noChangeAspect="1"/>
          </p:cNvPicPr>
          <p:nvPr/>
        </p:nvPicPr>
        <p:blipFill>
          <a:blip r:embed="rId5"/>
          <a:stretch>
            <a:fillRect/>
          </a:stretch>
        </p:blipFill>
        <p:spPr>
          <a:xfrm>
            <a:off x="1447800" y="3995738"/>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a:p>
            <a:pPr lvl="1"/>
            <a:r>
              <a:rPr lang="en-US" altLang="en-US" dirty="0" smtClean="0">
                <a:ea typeface="ＭＳ Ｐゴシック" charset="-128"/>
              </a:rPr>
              <a:t>Four spaces</a:t>
            </a:r>
          </a:p>
          <a:p>
            <a:pPr lvl="2"/>
            <a:r>
              <a:rPr lang="en-US" altLang="en-US" dirty="0" smtClean="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smtClean="0">
                <a:ea typeface="ＭＳ Ｐゴシック" charset="-128"/>
              </a:rPr>
              <a:t>What about lines that wrap? Two options</a:t>
            </a:r>
            <a:r>
              <a:rPr lang="is-IS" altLang="en-US" dirty="0" smtClean="0">
                <a:ea typeface="ＭＳ Ｐゴシック" charset="-128"/>
              </a:rPr>
              <a:t>…</a:t>
            </a:r>
            <a:endParaRPr lang="en-US" altLang="en-US" dirty="0" smtClean="0">
              <a:ea typeface="ＭＳ Ｐゴシック" charset="-128"/>
            </a:endParaRPr>
          </a:p>
          <a:p>
            <a:pPr lvl="3"/>
            <a:r>
              <a:rPr lang="en-US" altLang="en-US" dirty="0" smtClean="0">
                <a:ea typeface="ＭＳ Ｐゴシック" charset="-128"/>
              </a:rPr>
              <a:t>Wrap and indent to opening of </a:t>
            </a:r>
            <a:r>
              <a:rPr lang="en-US" altLang="en-US" dirty="0" err="1" smtClean="0">
                <a:ea typeface="ＭＳ Ｐゴシック" charset="-128"/>
              </a:rPr>
              <a:t>parens</a:t>
            </a:r>
            <a:endParaRPr lang="en-US" altLang="en-US" dirty="0" smtClean="0">
              <a:ea typeface="ＭＳ Ｐゴシック" charset="-128"/>
            </a:endParaRPr>
          </a:p>
          <a:p>
            <a:pPr lvl="3"/>
            <a:r>
              <a:rPr lang="en-US" altLang="en-US" dirty="0" smtClean="0">
                <a:ea typeface="ＭＳ Ｐゴシック" charset="-128"/>
              </a:rPr>
              <a:t>Hanging indent (put nothing after </a:t>
            </a:r>
            <a:r>
              <a:rPr lang="en-US" altLang="en-US" dirty="0" err="1" smtClean="0">
                <a:ea typeface="ＭＳ Ｐゴシック" charset="-128"/>
              </a:rPr>
              <a:t>parens</a:t>
            </a:r>
            <a:r>
              <a:rPr lang="en-US" altLang="en-US" dirty="0" smtClean="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smtClean="0"/>
              <a:t>Equivalent, no specific recommendation</a:t>
            </a:r>
            <a:endParaRPr lang="en-US" sz="2800" dirty="0"/>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Maximum line length?</a:t>
            </a:r>
          </a:p>
          <a:p>
            <a:pPr lvl="1"/>
            <a:r>
              <a:rPr lang="en-US" altLang="en-US" dirty="0" smtClean="0">
                <a:ea typeface="ＭＳ Ｐゴシック" charset="-128"/>
              </a:rPr>
              <a:t>Coding lines? Keep it to 79 characters</a:t>
            </a:r>
          </a:p>
          <a:p>
            <a:pPr lvl="2"/>
            <a:r>
              <a:rPr lang="en-US" altLang="en-US" dirty="0" smtClean="0">
                <a:ea typeface="ＭＳ Ｐゴシック" charset="-128"/>
              </a:rPr>
              <a:t>Most editors can show you the line position</a:t>
            </a:r>
          </a:p>
          <a:p>
            <a:pPr lvl="2"/>
            <a:r>
              <a:rPr lang="en-US" altLang="en-US" dirty="0" smtClean="0">
                <a:ea typeface="ＭＳ Ｐゴシック" charset="-128"/>
              </a:rPr>
              <a:t>E.g. vim, Sublime</a:t>
            </a:r>
            <a:endParaRPr lang="en-US" altLang="en-US" dirty="0">
              <a:ea typeface="ＭＳ Ｐゴシック" charset="-128"/>
            </a:endParaRPr>
          </a:p>
          <a:p>
            <a:pPr lvl="1"/>
            <a:r>
              <a:rPr lang="en-US" altLang="en-US" dirty="0" smtClean="0">
                <a:ea typeface="ＭＳ Ｐゴシック" charset="-128"/>
              </a:rPr>
              <a:t>Comments &amp; doc strings?</a:t>
            </a:r>
          </a:p>
          <a:p>
            <a:pPr lvl="2"/>
            <a:r>
              <a:rPr lang="en-US" altLang="en-US" dirty="0" smtClean="0">
                <a:ea typeface="ＭＳ Ｐゴシック" charset="-128"/>
              </a:rPr>
              <a:t>72 characters</a:t>
            </a:r>
            <a:endParaRPr lang="en-US" altLang="en-US" dirty="0">
              <a:ea typeface="ＭＳ Ｐゴシック" charset="-128"/>
            </a:endParaRPr>
          </a:p>
          <a:p>
            <a:pPr lvl="1"/>
            <a:r>
              <a:rPr lang="en-US" altLang="en-US" dirty="0" smtClean="0">
                <a:ea typeface="ＭＳ Ｐゴシック" charset="-128"/>
              </a:rPr>
              <a:t>Why? My monitor is big!</a:t>
            </a:r>
          </a:p>
          <a:p>
            <a:pPr lvl="2"/>
            <a:r>
              <a:rPr lang="en-US" altLang="en-US" dirty="0" smtClean="0">
                <a:ea typeface="ＭＳ Ｐゴシック" charset="-128"/>
              </a:rPr>
              <a:t>Open two files side by side? History?</a:t>
            </a:r>
          </a:p>
          <a:p>
            <a:pPr lvl="2"/>
            <a:r>
              <a:rPr lang="en-US" altLang="en-US" dirty="0" smtClean="0">
                <a:ea typeface="ＭＳ Ｐゴシック" charset="-128"/>
              </a:rPr>
              <a:t>Some teams choose to use a different max</a:t>
            </a:r>
          </a:p>
          <a:p>
            <a:pPr lvl="2"/>
            <a:r>
              <a:rPr lang="en-US" altLang="en-US" dirty="0" smtClean="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Line spacing</a:t>
            </a:r>
          </a:p>
          <a:p>
            <a:pPr lvl="1"/>
            <a:r>
              <a:rPr lang="en-US" altLang="en-US" dirty="0" smtClean="0">
                <a:ea typeface="ＭＳ Ｐゴシック" charset="-128"/>
              </a:rPr>
              <a:t>Two blank lines around top level functions</a:t>
            </a:r>
          </a:p>
          <a:p>
            <a:pPr lvl="1"/>
            <a:r>
              <a:rPr lang="en-US" altLang="en-US" dirty="0" smtClean="0">
                <a:ea typeface="ＭＳ Ｐゴシック" charset="-128"/>
              </a:rPr>
              <a:t>Two blank lines around classes</a:t>
            </a:r>
          </a:p>
          <a:p>
            <a:pPr lvl="1"/>
            <a:endParaRPr lang="en-US" altLang="en-US" dirty="0">
              <a:ea typeface="ＭＳ Ｐゴシック" charset="-128"/>
            </a:endParaRPr>
          </a:p>
          <a:p>
            <a:pPr lvl="1"/>
            <a:r>
              <a:rPr lang="en-US" altLang="en-US" dirty="0" smtClean="0">
                <a:ea typeface="ＭＳ Ｐゴシック" charset="-128"/>
              </a:rPr>
              <a:t>One blank line between functions in a class</a:t>
            </a:r>
          </a:p>
          <a:p>
            <a:pPr lvl="1"/>
            <a:r>
              <a:rPr lang="en-US" altLang="en-US" dirty="0" smtClean="0">
                <a:ea typeface="ＭＳ Ｐゴシック" charset="-128"/>
              </a:rPr>
              <a:t>One blank line between logical groups in a function </a:t>
            </a:r>
            <a:r>
              <a:rPr lang="en-US" altLang="en-US" i="1" dirty="0" smtClean="0">
                <a:ea typeface="ＭＳ Ｐゴシック" charset="-128"/>
              </a:rPr>
              <a:t>(sparingly)</a:t>
            </a:r>
          </a:p>
          <a:p>
            <a:pPr lvl="1"/>
            <a:r>
              <a:rPr lang="en-US" altLang="en-US" dirty="0" smtClean="0">
                <a:ea typeface="ＭＳ Ｐゴシック" charset="-128"/>
              </a:rPr>
              <a:t>Extra blank lines between groups of groups of related functions </a:t>
            </a:r>
            <a:r>
              <a:rPr lang="en-US" altLang="en-US" i="1" dirty="0" smtClean="0">
                <a:ea typeface="ＭＳ Ｐゴシック" charset="-128"/>
              </a:rPr>
              <a:t>(why are they in the same file?)</a:t>
            </a:r>
          </a:p>
          <a:p>
            <a:pPr lvl="1"/>
            <a:endParaRPr lang="en-US" altLang="en-US" dirty="0" smtClean="0">
              <a:ea typeface="ＭＳ Ｐゴシック" charset="-128"/>
            </a:endParaRPr>
          </a:p>
        </p:txBody>
      </p:sp>
    </p:spTree>
    <p:extLst>
      <p:ext uri="{BB962C8B-B14F-4D97-AF65-F5344CB8AC3E}">
        <p14:creationId xmlns:p14="http://schemas.microsoft.com/office/powerpoint/2010/main" val="20489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go at the top of a file after any comments </a:t>
            </a:r>
          </a:p>
          <a:p>
            <a:pPr lvl="1"/>
            <a:r>
              <a:rPr lang="en-US" altLang="en-US" dirty="0" smtClean="0">
                <a:ea typeface="ＭＳ Ｐゴシック" charset="-128"/>
              </a:rPr>
              <a:t>Imports for separate libraries go on separate lines</a:t>
            </a:r>
          </a:p>
          <a:p>
            <a:pPr lvl="1"/>
            <a:endParaRPr lang="en-US" altLang="en-US" dirty="0" smtClean="0">
              <a:ea typeface="ＭＳ Ｐゴシック" charset="-128"/>
            </a:endParaRPr>
          </a:p>
          <a:p>
            <a:pPr lvl="1"/>
            <a:endParaRPr lang="en-US" altLang="en-US" dirty="0">
              <a:ea typeface="ＭＳ Ｐゴシック" charset="-128"/>
            </a:endParaRPr>
          </a:p>
          <a:p>
            <a:pPr lvl="1"/>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Imports should be grouped with a blank line separating each group in the following order:</a:t>
            </a:r>
          </a:p>
          <a:p>
            <a:pPr lvl="2"/>
            <a:r>
              <a:rPr lang="en-US" altLang="en-US" dirty="0" smtClean="0">
                <a:ea typeface="ＭＳ Ｐゴシック" charset="-128"/>
              </a:rPr>
              <a:t>Standard library imports</a:t>
            </a:r>
          </a:p>
          <a:p>
            <a:pPr lvl="3"/>
            <a:r>
              <a:rPr lang="en-US" altLang="en-US" dirty="0" err="1" smtClean="0">
                <a:ea typeface="ＭＳ Ｐゴシック" charset="-128"/>
              </a:rPr>
              <a:t>os</a:t>
            </a:r>
            <a:r>
              <a:rPr lang="en-US" altLang="en-US" dirty="0" smtClean="0">
                <a:ea typeface="ＭＳ Ｐゴシック" charset="-128"/>
              </a:rPr>
              <a:t>, sys, </a:t>
            </a:r>
            <a:r>
              <a:rPr lang="is-IS" altLang="en-US" dirty="0" smtClean="0">
                <a:ea typeface="ＭＳ Ｐゴシック" charset="-128"/>
              </a:rPr>
              <a:t>…</a:t>
            </a:r>
          </a:p>
          <a:p>
            <a:pPr lvl="2"/>
            <a:r>
              <a:rPr lang="is-IS" altLang="en-US" dirty="0" smtClean="0">
                <a:ea typeface="ＭＳ Ｐゴシック" charset="-128"/>
              </a:rPr>
              <a:t>Related third party imports</a:t>
            </a:r>
          </a:p>
          <a:p>
            <a:pPr lvl="3"/>
            <a:r>
              <a:rPr lang="en-US" altLang="en-US" dirty="0">
                <a:ea typeface="ＭＳ Ｐゴシック" charset="-128"/>
              </a:rPr>
              <a:t>m</a:t>
            </a:r>
            <a:r>
              <a:rPr lang="is-IS" altLang="en-US" dirty="0" smtClean="0">
                <a:ea typeface="ＭＳ Ｐゴシック" charset="-128"/>
              </a:rPr>
              <a:t>atplotlib, seaborn, numpy, etc...</a:t>
            </a:r>
          </a:p>
          <a:p>
            <a:pPr lvl="2"/>
            <a:r>
              <a:rPr lang="is-IS" altLang="en-US" dirty="0" smtClean="0">
                <a:ea typeface="ＭＳ Ｐゴシック" charset="-128"/>
              </a:rPr>
              <a:t>Local application / library specific imports</a:t>
            </a:r>
          </a:p>
          <a:p>
            <a:pPr lvl="3"/>
            <a:r>
              <a:rPr lang="is-IS" altLang="en-US" dirty="0" smtClean="0">
                <a:ea typeface="ＭＳ Ｐゴシック" charset="-128"/>
              </a:rPr>
              <a:t>knn_utils</a:t>
            </a:r>
            <a:endParaRPr lang="en-US" altLang="en-US" dirty="0" smtClean="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Imports</a:t>
            </a:r>
          </a:p>
          <a:p>
            <a:pPr lvl="1"/>
            <a:r>
              <a:rPr lang="en-US" altLang="en-US" dirty="0" smtClean="0">
                <a:ea typeface="ＭＳ Ｐゴシック" charset="-128"/>
              </a:rPr>
              <a:t>Avoid wildcard imports</a:t>
            </a:r>
          </a:p>
          <a:p>
            <a:pPr lvl="1"/>
            <a:r>
              <a:rPr lang="en-US" altLang="en-US" dirty="0" smtClean="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When should I use single?</a:t>
            </a:r>
          </a:p>
          <a:p>
            <a:pPr lvl="1"/>
            <a:endParaRPr lang="en-US" altLang="en-US" dirty="0">
              <a:ea typeface="ＭＳ Ｐゴシック" charset="-128"/>
            </a:endParaRPr>
          </a:p>
          <a:p>
            <a:pPr lvl="1"/>
            <a:endParaRPr lang="en-US" altLang="en-US" dirty="0" smtClean="0">
              <a:ea typeface="ＭＳ Ｐゴシック" charset="-128"/>
            </a:endParaRPr>
          </a:p>
          <a:p>
            <a:pPr lvl="1"/>
            <a:r>
              <a:rPr lang="en-US" altLang="en-US" dirty="0" smtClean="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Quotes</a:t>
            </a:r>
          </a:p>
          <a:p>
            <a:pPr lvl="1"/>
            <a:r>
              <a:rPr lang="en-US" altLang="en-US" dirty="0" smtClean="0">
                <a:ea typeface="ＭＳ Ｐゴシック" charset="-128"/>
              </a:rPr>
              <a:t>PEP8 has no recommendation about single vs. double</a:t>
            </a:r>
          </a:p>
          <a:p>
            <a:pPr lvl="2"/>
            <a:r>
              <a:rPr lang="en-US" altLang="en-US" dirty="0" smtClean="0">
                <a:ea typeface="ＭＳ Ｐゴシック" charset="-128"/>
              </a:rPr>
              <a:t>Except for triple quotes strings, use double</a:t>
            </a:r>
          </a:p>
          <a:p>
            <a:pPr lvl="2"/>
            <a:r>
              <a:rPr lang="en-US" altLang="en-US" dirty="0" smtClean="0">
                <a:ea typeface="ＭＳ Ｐゴシック" charset="-128"/>
              </a:rPr>
              <a:t>Multiline strings, </a:t>
            </a:r>
            <a:r>
              <a:rPr lang="en-US" altLang="en-US" dirty="0" err="1" smtClean="0">
                <a:ea typeface="ＭＳ Ｐゴシック" charset="-128"/>
              </a:rPr>
              <a:t>docstrings</a:t>
            </a:r>
            <a:r>
              <a:rPr lang="en-US" altLang="en-US" dirty="0" smtClean="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No trailing spaces at end of a line</a:t>
            </a:r>
          </a:p>
          <a:p>
            <a:pPr lvl="1"/>
            <a:r>
              <a:rPr lang="en-US" altLang="en-US" dirty="0" smtClean="0">
                <a:ea typeface="ＭＳ Ｐゴシック" charset="-128"/>
              </a:rPr>
              <a:t>Do not pad ( [ { with spaces, e.g.</a:t>
            </a: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smtClean="0"/>
              <a:t>What else is wrong with the above?</a:t>
            </a:r>
            <a:endParaRPr lang="en-US" dirty="0"/>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Always surround =, +=, -=, </a:t>
            </a:r>
            <a:r>
              <a:rPr lang="en-US" dirty="0"/>
              <a:t>== , &lt; , &gt; , != , &lt;&gt; , &lt;= , &gt;= , in , not in , is , is </a:t>
            </a:r>
            <a:r>
              <a:rPr lang="en-US" dirty="0" smtClean="0"/>
              <a:t>not, and, or, not with a single space</a:t>
            </a:r>
            <a:endParaRPr lang="en-US" altLang="en-US" dirty="0" smtClean="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smtClean="0"/>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Whitespace</a:t>
            </a:r>
          </a:p>
          <a:p>
            <a:pPr lvl="1"/>
            <a:r>
              <a:rPr lang="en-US" altLang="en-US" dirty="0" smtClean="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smtClean="0"/>
              <a:t>Really having fun yet?</a:t>
            </a:r>
            <a:endParaRPr lang="en-US" dirty="0"/>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ea typeface="ＭＳ Ｐゴシック" charset="-128"/>
              </a:rPr>
              <a:t>Compound statements</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smtClean="0">
                <a:ea typeface="ＭＳ Ｐゴシック" charset="-128"/>
              </a:rPr>
              <a:t>Also addresses</a:t>
            </a:r>
          </a:p>
          <a:p>
            <a:pPr lvl="1"/>
            <a:r>
              <a:rPr lang="en-US" altLang="en-US" sz="2400" dirty="0" smtClean="0">
                <a:ea typeface="ＭＳ Ｐゴシック" charset="-128"/>
              </a:rPr>
              <a:t>Software design</a:t>
            </a:r>
          </a:p>
          <a:p>
            <a:pPr lvl="1"/>
            <a:r>
              <a:rPr lang="en-US" altLang="en-US" sz="2400" dirty="0" smtClean="0">
                <a:ea typeface="ＭＳ Ｐゴシック" charset="-128"/>
              </a:rPr>
              <a:t>Common pitfalls, e.g.</a:t>
            </a:r>
            <a:endParaRPr lang="en-US" altLang="en-US" dirty="0">
              <a:ea typeface="ＭＳ Ｐゴシック" charset="-128"/>
            </a:endParaRPr>
          </a:p>
          <a:p>
            <a:endParaRPr lang="en-US" altLang="en-US" i="1" dirty="0">
              <a:ea typeface="ＭＳ Ｐゴシック" charset="-128"/>
            </a:endParaRP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pic>
        <p:nvPicPr>
          <p:cNvPr id="3" name="Picture 2"/>
          <p:cNvPicPr>
            <a:picLocks noChangeAspect="1"/>
          </p:cNvPicPr>
          <p:nvPr/>
        </p:nvPicPr>
        <p:blipFill>
          <a:blip r:embed="rId3"/>
          <a:stretch>
            <a:fillRect/>
          </a:stretch>
        </p:blipFill>
        <p:spPr>
          <a:xfrm>
            <a:off x="3669798" y="2819400"/>
            <a:ext cx="4680953" cy="1027268"/>
          </a:xfrm>
          <a:prstGeom prst="rect">
            <a:avLst/>
          </a:prstGeom>
        </p:spPr>
      </p:pic>
      <p:pic>
        <p:nvPicPr>
          <p:cNvPr id="4" name="Picture 3"/>
          <p:cNvPicPr>
            <a:picLocks noChangeAspect="1"/>
          </p:cNvPicPr>
          <p:nvPr/>
        </p:nvPicPr>
        <p:blipFill>
          <a:blip r:embed="rId4"/>
          <a:stretch>
            <a:fillRect/>
          </a:stretch>
        </p:blipFill>
        <p:spPr>
          <a:xfrm>
            <a:off x="3724148" y="3915253"/>
            <a:ext cx="4572252" cy="933326"/>
          </a:xfrm>
          <a:prstGeom prst="rect">
            <a:avLst/>
          </a:prstGeom>
        </p:spPr>
      </p:pic>
      <p:sp>
        <p:nvSpPr>
          <p:cNvPr id="12" name="TextBox 11"/>
          <p:cNvSpPr txBox="1"/>
          <p:nvPr/>
        </p:nvSpPr>
        <p:spPr>
          <a:xfrm rot="20881239">
            <a:off x="4770743" y="4957800"/>
            <a:ext cx="2239716" cy="830997"/>
          </a:xfrm>
          <a:prstGeom prst="rect">
            <a:avLst/>
          </a:prstGeom>
          <a:noFill/>
        </p:spPr>
        <p:txBody>
          <a:bodyPr wrap="none" rtlCol="0">
            <a:spAutoFit/>
          </a:bodyPr>
          <a:lstStyle/>
          <a:p>
            <a:r>
              <a:rPr lang="en-US" sz="4800" b="1" dirty="0" smtClean="0">
                <a:solidFill>
                  <a:srgbClr val="FF0000"/>
                </a:solidFill>
              </a:rPr>
              <a:t>Funny!</a:t>
            </a:r>
            <a:endParaRPr lang="en-US" sz="4800" b="1" dirty="0">
              <a:solidFill>
                <a:srgbClr val="FF0000"/>
              </a:solidFill>
            </a:endParaRPr>
          </a:p>
        </p:txBody>
      </p:sp>
    </p:spTree>
    <p:extLst>
      <p:ext uri="{BB962C8B-B14F-4D97-AF65-F5344CB8AC3E}">
        <p14:creationId xmlns:p14="http://schemas.microsoft.com/office/powerpoint/2010/main" val="75247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Elements of Programming </a:t>
            </a:r>
            <a:r>
              <a:rPr lang="en-US" altLang="en-US" dirty="0">
                <a:ea typeface="ＭＳ Ｐゴシック" charset="-128"/>
              </a:rPr>
              <a:t>Style</a:t>
            </a:r>
          </a:p>
        </p:txBody>
      </p:sp>
      <p:sp>
        <p:nvSpPr>
          <p:cNvPr id="31746" name="Content Placeholder 2"/>
          <p:cNvSpPr>
            <a:spLocks noGrp="1"/>
          </p:cNvSpPr>
          <p:nvPr>
            <p:ph idx="1"/>
          </p:nvPr>
        </p:nvSpPr>
        <p:spPr bwMode="auto">
          <a:xfrm>
            <a:off x="457200" y="1371600"/>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a:t>
            </a:r>
            <a:r>
              <a:rPr lang="en-US" altLang="en-US" i="1" dirty="0" smtClean="0">
                <a:ea typeface="ＭＳ Ｐゴシック" charset="-128"/>
              </a:rPr>
              <a:t>be confused</a:t>
            </a:r>
            <a:r>
              <a:rPr lang="en-US" altLang="en-US" i="1" dirty="0">
                <a:ea typeface="ＭＳ Ｐゴシック" charset="-128"/>
              </a:rPr>
              <a:t>.</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9" name="Picture 8"/>
          <p:cNvPicPr>
            <a:picLocks noChangeAspect="1"/>
          </p:cNvPicPr>
          <p:nvPr/>
        </p:nvPicPr>
        <p:blipFill>
          <a:blip r:embed="rId3"/>
          <a:stretch>
            <a:fillRect/>
          </a:stretch>
        </p:blipFill>
        <p:spPr>
          <a:xfrm>
            <a:off x="0" y="1981200"/>
            <a:ext cx="9144000" cy="3906282"/>
          </a:xfrm>
          <a:prstGeom prst="rect">
            <a:avLst/>
          </a:prstGeom>
        </p:spPr>
      </p:pic>
    </p:spTree>
    <p:extLst>
      <p:ext uri="{BB962C8B-B14F-4D97-AF65-F5344CB8AC3E}">
        <p14:creationId xmlns:p14="http://schemas.microsoft.com/office/powerpoint/2010/main" val="3895576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How you name functions, classes, and variables can have a huge impact on readability</a:t>
            </a: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31</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7" name="Picture 6"/>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25327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Avoid the following variable names:</a:t>
            </a:r>
          </a:p>
          <a:p>
            <a:pPr lvl="2"/>
            <a:r>
              <a:rPr lang="en-US" altLang="en-US" dirty="0" smtClean="0">
                <a:ea typeface="ＭＳ Ｐゴシック" charset="-128"/>
              </a:rPr>
              <a:t>Lower case L (l)</a:t>
            </a:r>
          </a:p>
          <a:p>
            <a:pPr lvl="2"/>
            <a:r>
              <a:rPr lang="en-US" altLang="en-US" dirty="0" smtClean="0">
                <a:ea typeface="ＭＳ Ｐゴシック" charset="-128"/>
              </a:rPr>
              <a:t>Upper case O (O)</a:t>
            </a:r>
          </a:p>
          <a:p>
            <a:pPr lvl="2"/>
            <a:r>
              <a:rPr lang="en-US" altLang="en-US" dirty="0" smtClean="0">
                <a:ea typeface="ＭＳ Ｐゴシック" charset="-128"/>
              </a:rPr>
              <a:t>Upper case I (I)</a:t>
            </a:r>
          </a:p>
          <a:p>
            <a:pPr lvl="2"/>
            <a:endParaRPr lang="en-US" altLang="en-US" dirty="0">
              <a:ea typeface="ＭＳ Ｐゴシック" charset="-128"/>
            </a:endParaRPr>
          </a:p>
          <a:p>
            <a:pPr lvl="2"/>
            <a:r>
              <a:rPr lang="en-US" altLang="en-US" dirty="0" smtClean="0">
                <a:ea typeface="ＭＳ Ｐゴシック" charset="-128"/>
              </a:rPr>
              <a:t>There are unacceptable, terrible, and awful.  Why?</a:t>
            </a:r>
          </a:p>
          <a:p>
            <a:pPr lvl="3"/>
            <a:r>
              <a:rPr lang="en-US" altLang="en-US" dirty="0" smtClean="0">
                <a:ea typeface="ＭＳ Ｐゴシック" charset="-128"/>
              </a:rPr>
              <a:t>Can be confused with 1 and 0 in some fonts</a:t>
            </a:r>
          </a:p>
          <a:p>
            <a:pPr lvl="3"/>
            <a:r>
              <a:rPr lang="en-US" altLang="en-US" dirty="0" smtClean="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endParaRPr lang="en-US" altLang="en-US" dirty="0" smtClean="0">
              <a:ea typeface="ＭＳ Ｐゴシック" charset="-128"/>
            </a:endParaRPr>
          </a:p>
          <a:p>
            <a:pPr lvl="1"/>
            <a:r>
              <a:rPr lang="en-US" altLang="en-US" dirty="0" smtClean="0">
                <a:ea typeface="ＭＳ Ｐゴシック" charset="-128"/>
              </a:rPr>
              <a:t>Module names should be short, lowercase</a:t>
            </a:r>
          </a:p>
          <a:p>
            <a:pPr lvl="2"/>
            <a:r>
              <a:rPr lang="en-US" altLang="en-US" dirty="0" smtClean="0">
                <a:ea typeface="ＭＳ Ｐゴシック" charset="-128"/>
              </a:rPr>
              <a:t>Underscores are OK if it helps with readability</a:t>
            </a:r>
          </a:p>
          <a:p>
            <a:pPr lvl="2"/>
            <a:endParaRPr lang="en-US" altLang="en-US" dirty="0" smtClean="0">
              <a:ea typeface="ＭＳ Ｐゴシック" charset="-128"/>
            </a:endParaRPr>
          </a:p>
          <a:p>
            <a:pPr lvl="1"/>
            <a:r>
              <a:rPr lang="en-US" altLang="en-US" dirty="0" smtClean="0">
                <a:ea typeface="ＭＳ Ｐゴシック" charset="-128"/>
              </a:rPr>
              <a:t>Package names should be short, lowercase</a:t>
            </a:r>
          </a:p>
          <a:p>
            <a:pPr lvl="2"/>
            <a:r>
              <a:rPr lang="en-US" altLang="en-US" dirty="0" smtClean="0">
                <a:ea typeface="ＭＳ Ｐゴシック" charset="-128"/>
              </a:rPr>
              <a:t>Underscores are frowned upon and people will speak disparagingly </a:t>
            </a:r>
            <a:r>
              <a:rPr lang="en-US" altLang="en-US" dirty="0">
                <a:ea typeface="ＭＳ Ｐゴシック" charset="-128"/>
              </a:rPr>
              <a:t>behind </a:t>
            </a:r>
            <a:r>
              <a:rPr lang="en-US" altLang="en-US" dirty="0" smtClean="0">
                <a:ea typeface="ＭＳ Ｐゴシック" charset="-128"/>
              </a:rPr>
              <a:t>your back if you use them</a:t>
            </a:r>
          </a:p>
        </p:txBody>
      </p:sp>
    </p:spTree>
    <p:extLst>
      <p:ext uri="{BB962C8B-B14F-4D97-AF65-F5344CB8AC3E}">
        <p14:creationId xmlns:p14="http://schemas.microsoft.com/office/powerpoint/2010/main" val="2661240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Class names should be in </a:t>
            </a:r>
            <a:r>
              <a:rPr lang="en-US" altLang="en-US" dirty="0" err="1" smtClean="0">
                <a:ea typeface="ＭＳ Ｐゴシック" charset="-128"/>
              </a:rPr>
              <a:t>CapWords</a:t>
            </a:r>
            <a:endParaRPr lang="en-US" altLang="en-US" dirty="0" smtClean="0">
              <a:ea typeface="ＭＳ Ｐゴシック" charset="-128"/>
            </a:endParaRPr>
          </a:p>
          <a:p>
            <a:pPr lvl="2"/>
            <a:r>
              <a:rPr lang="en-US" altLang="en-US" dirty="0" err="1" smtClean="0">
                <a:ea typeface="ＭＳ Ｐゴシック" charset="-128"/>
              </a:rPr>
              <a:t>SoNamedBecauseItUsesCapsForFirstLetterInEachWord</a:t>
            </a:r>
            <a:endParaRPr lang="en-US" altLang="en-US" dirty="0" smtClean="0">
              <a:ea typeface="ＭＳ Ｐゴシック" charset="-128"/>
            </a:endParaRPr>
          </a:p>
          <a:p>
            <a:pPr lvl="2"/>
            <a:r>
              <a:rPr lang="en-US" altLang="en-US" dirty="0" smtClean="0">
                <a:ea typeface="ＭＳ Ｐゴシック" charset="-128"/>
              </a:rPr>
              <a:t>Also known as </a:t>
            </a:r>
            <a:r>
              <a:rPr lang="en-US" altLang="en-US" dirty="0" err="1" smtClean="0">
                <a:ea typeface="ＭＳ Ｐゴシック" charset="-128"/>
              </a:rPr>
              <a:t>CamelCase</a:t>
            </a:r>
            <a:endParaRPr lang="en-US" altLang="en-US" dirty="0" smtClean="0">
              <a:ea typeface="ＭＳ Ｐゴシック" charset="-128"/>
            </a:endParaRPr>
          </a:p>
          <a:p>
            <a:pPr lvl="2"/>
            <a:endParaRPr lang="en-US" altLang="en-US" dirty="0">
              <a:ea typeface="ＭＳ Ｐゴシック" charset="-128"/>
            </a:endParaRPr>
          </a:p>
          <a:p>
            <a:pPr lvl="2"/>
            <a:endParaRPr lang="en-US" altLang="en-US" dirty="0" smtClean="0">
              <a:ea typeface="ＭＳ Ｐゴシック" charset="-128"/>
            </a:endParaRPr>
          </a:p>
          <a:p>
            <a:pPr lvl="2"/>
            <a:r>
              <a:rPr lang="en-US" altLang="en-US" dirty="0" smtClean="0">
                <a:ea typeface="ＭＳ Ｐゴシック" charset="-128"/>
              </a:rPr>
              <a:t>Notice no underscore!</a:t>
            </a:r>
          </a:p>
          <a:p>
            <a:pPr lvl="2"/>
            <a:r>
              <a:rPr lang="en-US" altLang="en-US" dirty="0" smtClean="0">
                <a:ea typeface="ＭＳ Ｐゴシック" charset="-128"/>
              </a:rPr>
              <a:t>Much hate on the internet for</a:t>
            </a:r>
          </a:p>
          <a:p>
            <a:pPr marL="914400" lvl="2" indent="0">
              <a:buNone/>
            </a:pPr>
            <a:r>
              <a:rPr lang="en-US" altLang="en-US" dirty="0" smtClean="0">
                <a:ea typeface="ＭＳ Ｐゴシック" charset="-128"/>
              </a:rPr>
              <a:t>			</a:t>
            </a:r>
            <a:r>
              <a:rPr lang="en-US" altLang="en-US" dirty="0" err="1" smtClean="0">
                <a:ea typeface="ＭＳ Ｐゴシック" charset="-128"/>
              </a:rPr>
              <a:t>Camel_Case</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smtClean="0">
                <a:solidFill>
                  <a:srgbClr val="FF0000"/>
                </a:solidFill>
              </a:rPr>
              <a:t>WHY?</a:t>
            </a:r>
            <a:endParaRPr lang="en-US" sz="3600" b="1" dirty="0">
              <a:solidFill>
                <a:srgbClr val="FF0000"/>
              </a:solidFill>
            </a:endParaRP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smtClean="0">
                <a:ea typeface="ＭＳ Ｐゴシック" charset="-128"/>
              </a:rPr>
              <a:t>Naming conventions</a:t>
            </a:r>
          </a:p>
          <a:p>
            <a:pPr lvl="1"/>
            <a:r>
              <a:rPr lang="en-US" altLang="en-US" dirty="0" smtClean="0">
                <a:ea typeface="ＭＳ Ｐゴシック" charset="-128"/>
              </a:rPr>
              <a:t>Functions</a:t>
            </a:r>
          </a:p>
          <a:p>
            <a:pPr lvl="2"/>
            <a:r>
              <a:rPr lang="en-US" dirty="0"/>
              <a:t>L</a:t>
            </a:r>
            <a:r>
              <a:rPr lang="en-US" dirty="0" smtClean="0"/>
              <a:t>owercase</a:t>
            </a:r>
            <a:r>
              <a:rPr lang="en-US" dirty="0"/>
              <a:t>, with words separated by underscores as necessary to improve </a:t>
            </a:r>
            <a:r>
              <a:rPr lang="en-US" dirty="0" smtClean="0"/>
              <a:t>readability</a:t>
            </a:r>
          </a:p>
          <a:p>
            <a:pPr lvl="2"/>
            <a:endParaRPr lang="en-US" altLang="en-US" dirty="0" smtClean="0">
              <a:ea typeface="ＭＳ Ｐゴシック" charset="-128"/>
            </a:endParaRPr>
          </a:p>
          <a:p>
            <a:pPr lvl="2"/>
            <a:r>
              <a:rPr lang="en-US" altLang="en-US" dirty="0" err="1" smtClean="0">
                <a:ea typeface="ＭＳ Ｐゴシック" charset="-128"/>
              </a:rPr>
              <a:t>mixedCase</a:t>
            </a:r>
            <a:r>
              <a:rPr lang="en-US" altLang="en-US" dirty="0" smtClean="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smtClean="0">
                <a:ea typeface="ＭＳ Ｐゴシック" charset="-128"/>
              </a:rPr>
              <a:t>Easy habit to fall into</a:t>
            </a:r>
            <a:r>
              <a:rPr lang="is-IS" altLang="en-US" dirty="0" smtClean="0">
                <a:ea typeface="ＭＳ Ｐゴシック" charset="-128"/>
              </a:rPr>
              <a:t>… Very common in style guides for other languages, e.g. R</a:t>
            </a:r>
          </a:p>
          <a:p>
            <a:pPr lvl="3"/>
            <a:r>
              <a:rPr lang="is-IS" altLang="en-US" dirty="0" smtClean="0">
                <a:ea typeface="ＭＳ Ｐゴシック" charset="-128"/>
              </a:rPr>
              <a:t>If this is your thing, then be consistent</a:t>
            </a:r>
            <a:endParaRPr lang="en-US" altLang="en-US" dirty="0" smtClean="0">
              <a:ea typeface="ＭＳ Ｐゴシック" charset="-128"/>
            </a:endParaRPr>
          </a:p>
        </p:txBody>
      </p:sp>
    </p:spTree>
    <p:extLst>
      <p:ext uri="{BB962C8B-B14F-4D97-AF65-F5344CB8AC3E}">
        <p14:creationId xmlns:p14="http://schemas.microsoft.com/office/powerpoint/2010/main" val="651760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pic>
        <p:nvPicPr>
          <p:cNvPr id="2" name="Content Placeholder 1"/>
          <p:cNvPicPr>
            <a:picLocks noGrp="1" noChangeAspect="1"/>
          </p:cNvPicPr>
          <p:nvPr>
            <p:ph idx="1"/>
          </p:nvPr>
        </p:nvPicPr>
        <p:blipFill>
          <a:blip r:embed="rId3"/>
          <a:stretch>
            <a:fillRect/>
          </a:stretch>
        </p:blipFill>
        <p:spPr>
          <a:xfrm>
            <a:off x="1905000" y="2058282"/>
            <a:ext cx="5556250" cy="3697432"/>
          </a:xfrm>
          <a:prstGeom prst="rect">
            <a:avLst/>
          </a:prstGeom>
        </p:spPr>
      </p:pic>
      <p:sp>
        <p:nvSpPr>
          <p:cNvPr id="3" name="Rectangle 2"/>
          <p:cNvSpPr/>
          <p:nvPr/>
        </p:nvSpPr>
        <p:spPr>
          <a:xfrm>
            <a:off x="3371850" y="5925234"/>
            <a:ext cx="2905125" cy="646331"/>
          </a:xfrm>
          <a:prstGeom prst="rect">
            <a:avLst/>
          </a:prstGeom>
        </p:spPr>
        <p:txBody>
          <a:bodyPr wrap="square">
            <a:spAutoFit/>
          </a:bodyPr>
          <a:lstStyle/>
          <a:p>
            <a:r>
              <a:rPr lang="en-US" dirty="0" smtClean="0">
                <a:hlinkClick r:id="rId4"/>
              </a:rPr>
              <a:t>https://goo.gl/o57K7g</a:t>
            </a:r>
            <a:endParaRPr lang="en-US" dirty="0" smtClean="0"/>
          </a:p>
          <a:p>
            <a:endParaRPr lang="en-US" dirty="0"/>
          </a:p>
        </p:txBody>
      </p:sp>
      <p:sp>
        <p:nvSpPr>
          <p:cNvPr id="4" name="TextBox 3"/>
          <p:cNvSpPr txBox="1"/>
          <p:nvPr/>
        </p:nvSpPr>
        <p:spPr>
          <a:xfrm>
            <a:off x="1557466" y="1219200"/>
            <a:ext cx="6519734" cy="646331"/>
          </a:xfrm>
          <a:prstGeom prst="rect">
            <a:avLst/>
          </a:prstGeom>
          <a:noFill/>
        </p:spPr>
        <p:txBody>
          <a:bodyPr wrap="none" rtlCol="0">
            <a:spAutoFit/>
          </a:bodyPr>
          <a:lstStyle/>
          <a:p>
            <a:r>
              <a:rPr lang="en-US" sz="3600" dirty="0" smtClean="0"/>
              <a:t>Why be consistent from day 1?</a:t>
            </a:r>
            <a:endParaRPr lang="en-US" sz="3600" dirty="0"/>
          </a:p>
        </p:txBody>
      </p:sp>
    </p:spTree>
    <p:extLst>
      <p:ext uri="{BB962C8B-B14F-4D97-AF65-F5344CB8AC3E}">
        <p14:creationId xmlns:p14="http://schemas.microsoft.com/office/powerpoint/2010/main" val="86761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Functions</a:t>
            </a:r>
          </a:p>
        </p:txBody>
      </p:sp>
      <p:pic>
        <p:nvPicPr>
          <p:cNvPr id="2" name="Picture 1"/>
          <p:cNvPicPr>
            <a:picLocks noChangeAspect="1"/>
          </p:cNvPicPr>
          <p:nvPr/>
        </p:nvPicPr>
        <p:blipFill>
          <a:blip r:embed="rId3"/>
          <a:stretch>
            <a:fillRect/>
          </a:stretch>
        </p:blipFill>
        <p:spPr>
          <a:xfrm>
            <a:off x="2133600" y="2550026"/>
            <a:ext cx="4876800" cy="3365500"/>
          </a:xfrm>
          <a:prstGeom prst="rect">
            <a:avLst/>
          </a:prstGeom>
        </p:spPr>
      </p:pic>
      <p:sp>
        <p:nvSpPr>
          <p:cNvPr id="3" name="Rectangle 2"/>
          <p:cNvSpPr/>
          <p:nvPr/>
        </p:nvSpPr>
        <p:spPr>
          <a:xfrm>
            <a:off x="4876800" y="304800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6800" y="355128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6800" y="380293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329964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76800" y="405457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876800" y="4306220"/>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6800" y="4557864"/>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876800" y="480950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876800" y="5061152"/>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876800" y="5312796"/>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76800" y="5564438"/>
            <a:ext cx="19812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a:t>
            </a:r>
            <a:r>
              <a:rPr lang="en-US" altLang="en-US" dirty="0">
                <a:ea typeface="ＭＳ Ｐゴシック" charset="-128"/>
              </a:rPr>
              <a:t>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Where units matter, append them</a:t>
            </a:r>
            <a:r>
              <a:rPr lang="en-US" altLang="en-US" dirty="0" smtClean="0">
                <a:ea typeface="ＭＳ Ｐゴシック" charset="-128"/>
              </a:rPr>
              <a:t>…</a:t>
            </a:r>
          </a:p>
          <a:p>
            <a:pPr lvl="2"/>
            <a:r>
              <a:rPr lang="en-US" altLang="en-US" dirty="0" smtClean="0">
                <a:ea typeface="ＭＳ Ｐゴシック" charset="-128"/>
              </a:rPr>
              <a:t>Why do you need to use different units?</a:t>
            </a: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6010275" y="-16042"/>
            <a:ext cx="2917297" cy="6858000"/>
          </a:xfrm>
          <a:prstGeom prst="rect">
            <a:avLst/>
          </a:prstGeom>
        </p:spPr>
      </p:pic>
      <p:sp>
        <p:nvSpPr>
          <p:cNvPr id="3" name="TextBox 2"/>
          <p:cNvSpPr txBox="1"/>
          <p:nvPr/>
        </p:nvSpPr>
        <p:spPr>
          <a:xfrm>
            <a:off x="1600200" y="3886200"/>
            <a:ext cx="3736920" cy="923330"/>
          </a:xfrm>
          <a:prstGeom prst="rect">
            <a:avLst/>
          </a:prstGeom>
          <a:noFill/>
        </p:spPr>
        <p:txBody>
          <a:bodyPr wrap="none" rtlCol="0">
            <a:spAutoFit/>
          </a:bodyPr>
          <a:lstStyle/>
          <a:p>
            <a:pPr lvl="2"/>
            <a:r>
              <a:rPr lang="en-US" altLang="en-US" dirty="0"/>
              <a:t>Example from my work in</a:t>
            </a:r>
          </a:p>
          <a:p>
            <a:pPr lvl="2"/>
            <a:r>
              <a:rPr lang="en-US" altLang="en-US" dirty="0"/>
              <a:t>	molecular mechanics</a:t>
            </a:r>
          </a:p>
          <a:p>
            <a:endParaRPr lang="en-US" dirty="0"/>
          </a:p>
        </p:txBody>
      </p:sp>
      <p:pic>
        <p:nvPicPr>
          <p:cNvPr id="4" name="Picture 3"/>
          <p:cNvPicPr>
            <a:picLocks noChangeAspect="1"/>
          </p:cNvPicPr>
          <p:nvPr/>
        </p:nvPicPr>
        <p:blipFill>
          <a:blip r:embed="rId4"/>
          <a:stretch>
            <a:fillRect/>
          </a:stretch>
        </p:blipFill>
        <p:spPr>
          <a:xfrm>
            <a:off x="1882720" y="4973053"/>
            <a:ext cx="3454400" cy="762000"/>
          </a:xfrm>
          <a:prstGeom prst="rect">
            <a:avLst/>
          </a:prstGeom>
        </p:spPr>
      </p:pic>
    </p:spTree>
    <p:extLst>
      <p:ext uri="{BB962C8B-B14F-4D97-AF65-F5344CB8AC3E}">
        <p14:creationId xmlns:p14="http://schemas.microsoft.com/office/powerpoint/2010/main" val="13450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Programming Style</a:t>
            </a:r>
            <a:endParaRPr lang="en-US" altLang="en-US" dirty="0">
              <a:ea typeface="ＭＳ Ｐゴシック" charset="-128"/>
            </a:endParaRPr>
          </a:p>
        </p:txBody>
      </p:sp>
      <p:sp>
        <p:nvSpPr>
          <p:cNvPr id="7475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Functions</a:t>
            </a:r>
          </a:p>
          <a:p>
            <a:pPr lvl="1"/>
            <a:r>
              <a:rPr lang="en-US" altLang="en-US" dirty="0">
                <a:ea typeface="ＭＳ Ｐゴシック" charset="-128"/>
              </a:rPr>
              <a:t>Some prefixes that can be used to clarify</a:t>
            </a:r>
          </a:p>
          <a:p>
            <a:pPr lvl="2"/>
            <a:r>
              <a:rPr lang="en-US" altLang="en-US" dirty="0">
                <a:latin typeface="Courier" charset="0"/>
                <a:ea typeface="ＭＳ Ｐゴシック" charset="-128"/>
              </a:rPr>
              <a:t>compute</a:t>
            </a:r>
          </a:p>
          <a:p>
            <a:pPr lvl="2"/>
            <a:r>
              <a:rPr lang="en-US" altLang="en-US" dirty="0">
                <a:latin typeface="Courier" charset="0"/>
                <a:ea typeface="ＭＳ Ｐゴシック" charset="-128"/>
              </a:rPr>
              <a:t>get</a:t>
            </a:r>
            <a:r>
              <a:rPr lang="en-US" altLang="en-US" dirty="0">
                <a:ea typeface="ＭＳ Ｐゴシック" charset="-128"/>
              </a:rPr>
              <a:t>/</a:t>
            </a:r>
            <a:r>
              <a:rPr lang="en-US" altLang="en-US" dirty="0">
                <a:latin typeface="Courier" charset="0"/>
                <a:ea typeface="ＭＳ Ｐゴシック" charset="-128"/>
              </a:rPr>
              <a:t>set</a:t>
            </a:r>
          </a:p>
          <a:p>
            <a:pPr lvl="2"/>
            <a:r>
              <a:rPr lang="en-US" altLang="en-US" dirty="0">
                <a:latin typeface="Courier" charset="0"/>
                <a:ea typeface="ＭＳ Ｐゴシック" charset="-128"/>
              </a:rPr>
              <a:t>find</a:t>
            </a:r>
          </a:p>
          <a:p>
            <a:pPr lvl="2"/>
            <a:r>
              <a:rPr lang="en-US" altLang="en-US" dirty="0">
                <a:latin typeface="Courier" charset="0"/>
                <a:ea typeface="ＭＳ Ｐゴシック" charset="-128"/>
              </a:rPr>
              <a:t>is/has/can</a:t>
            </a:r>
          </a:p>
          <a:p>
            <a:pPr lvl="2"/>
            <a:r>
              <a:rPr lang="en-US" altLang="en-US" dirty="0">
                <a:ea typeface="ＭＳ Ｐゴシック" charset="-128"/>
              </a:rPr>
              <a:t>Use complement names for complement functions</a:t>
            </a:r>
          </a:p>
          <a:p>
            <a:pPr lvl="3"/>
            <a:r>
              <a:rPr lang="en-US" altLang="en-US" dirty="0">
                <a:latin typeface="Courier" charset="0"/>
                <a:ea typeface="ＭＳ Ｐゴシック" charset="-128"/>
              </a:rPr>
              <a:t>get/set, add/remove, </a:t>
            </a:r>
            <a:r>
              <a:rPr lang="en-US" altLang="en-US" dirty="0" smtClean="0">
                <a:latin typeface="Courier" charset="0"/>
                <a:ea typeface="ＭＳ Ｐゴシック" charset="-128"/>
              </a:rPr>
              <a:t>first/last</a:t>
            </a:r>
            <a:endParaRPr lang="en-US" altLang="en-US" dirty="0">
              <a:latin typeface="Courier" charset="0"/>
              <a:ea typeface="ＭＳ Ｐゴシック" charset="-128"/>
            </a:endParaRPr>
          </a:p>
        </p:txBody>
      </p:sp>
      <p:sp>
        <p:nvSpPr>
          <p:cNvPr id="74757" name="TextBox 2"/>
          <p:cNvSpPr txBox="1">
            <a:spLocks noChangeArrowheads="1"/>
          </p:cNvSpPr>
          <p:nvPr/>
        </p:nvSpPr>
        <p:spPr bwMode="auto">
          <a:xfrm>
            <a:off x="3095625" y="2362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Reserve for functions that compute something sophisticated, e.g. not average</a:t>
            </a:r>
          </a:p>
        </p:txBody>
      </p:sp>
      <p:sp>
        <p:nvSpPr>
          <p:cNvPr id="74758" name="TextBox 7"/>
          <p:cNvSpPr txBox="1">
            <a:spLocks noChangeArrowheads="1"/>
          </p:cNvSpPr>
          <p:nvPr/>
        </p:nvSpPr>
        <p:spPr bwMode="auto">
          <a:xfrm>
            <a:off x="3581400" y="3657600"/>
            <a:ext cx="510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solidFill>
                  <a:srgbClr val="FF0000"/>
                </a:solidFill>
              </a:rPr>
              <a:t>What kind of return value would you expect from a function with this kind of prefix?</a:t>
            </a:r>
          </a:p>
        </p:txBody>
      </p:sp>
    </p:spTree>
    <p:extLst>
      <p:ext uri="{BB962C8B-B14F-4D97-AF65-F5344CB8AC3E}">
        <p14:creationId xmlns:p14="http://schemas.microsoft.com/office/powerpoint/2010/main" val="12297461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Global variables</a:t>
            </a:r>
          </a:p>
          <a:p>
            <a:pPr lvl="2"/>
            <a:r>
              <a:rPr lang="en-US" altLang="en-US" dirty="0" smtClean="0">
                <a:ea typeface="ＭＳ Ｐゴシック" charset="-128"/>
              </a:rPr>
              <a:t>These shouldn’t be truly global, just global to a module’s namespace</a:t>
            </a:r>
          </a:p>
          <a:p>
            <a:pPr lvl="1"/>
            <a:r>
              <a:rPr lang="en-US" altLang="en-US" dirty="0" smtClean="0">
                <a:ea typeface="ＭＳ Ｐゴシック" charset="-128"/>
              </a:rPr>
              <a:t>Function variables</a:t>
            </a:r>
          </a:p>
          <a:p>
            <a:pPr lvl="1"/>
            <a:r>
              <a:rPr lang="en-US" altLang="en-US" dirty="0" smtClean="0">
                <a:ea typeface="ＭＳ Ｐゴシック" charset="-128"/>
              </a:rPr>
              <a:t>Function / method arguments</a:t>
            </a:r>
          </a:p>
          <a:p>
            <a:pPr lvl="1"/>
            <a:endParaRPr lang="en-US" altLang="en-US" dirty="0">
              <a:ea typeface="ＭＳ Ｐゴシック" charset="-128"/>
            </a:endParaRPr>
          </a:p>
          <a:p>
            <a:pPr lvl="2"/>
            <a:r>
              <a:rPr lang="en-US" altLang="en-US" dirty="0" smtClean="0">
                <a:ea typeface="ＭＳ Ｐゴシック" charset="-128"/>
              </a:rPr>
              <a:t>All of the above use lower case with words separated by underscores</a:t>
            </a:r>
          </a:p>
        </p:txBody>
      </p:sp>
    </p:spTree>
    <p:extLst>
      <p:ext uri="{BB962C8B-B14F-4D97-AF65-F5344CB8AC3E}">
        <p14:creationId xmlns:p14="http://schemas.microsoft.com/office/powerpoint/2010/main" val="18008434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endParaRPr lang="en-US" altLang="en-US" dirty="0">
              <a:ea typeface="ＭＳ Ｐゴシック" charset="-128"/>
            </a:endParaRPr>
          </a:p>
          <a:p>
            <a:pPr lvl="2"/>
            <a:r>
              <a:rPr lang="en-US" altLang="en-US" dirty="0" smtClean="0">
                <a:ea typeface="ＭＳ Ｐゴシック" charset="-128"/>
              </a:rPr>
              <a:t>What is a constant?</a:t>
            </a:r>
          </a:p>
          <a:p>
            <a:pPr lvl="2"/>
            <a:endParaRPr lang="en-US" altLang="en-US" dirty="0" smtClean="0">
              <a:ea typeface="ＭＳ Ｐゴシック" charset="-128"/>
            </a:endParaRPr>
          </a:p>
          <a:p>
            <a:pPr lvl="2"/>
            <a:r>
              <a:rPr lang="en-US" altLang="en-US" dirty="0" smtClean="0">
                <a:ea typeface="ＭＳ Ｐゴシック" charset="-128"/>
              </a:rPr>
              <a:t>Some examples of where you might use constants?</a:t>
            </a:r>
          </a:p>
          <a:p>
            <a:pPr lvl="2"/>
            <a:endParaRPr lang="en-US" altLang="en-US" dirty="0" smtClean="0">
              <a:ea typeface="ＭＳ Ｐゴシック" charset="-128"/>
            </a:endParaRPr>
          </a:p>
          <a:p>
            <a:pPr lvl="2"/>
            <a:endParaRPr lang="en-US" altLang="en-US" dirty="0">
              <a:ea typeface="ＭＳ Ｐゴシック" charset="-128"/>
            </a:endParaRPr>
          </a:p>
          <a:p>
            <a:pPr lvl="2"/>
            <a:r>
              <a:rPr lang="en-US" altLang="en-US" dirty="0" smtClean="0">
                <a:ea typeface="ＭＳ Ｐゴシック" charset="-128"/>
              </a:rPr>
              <a:t>Python has no specific capability for making a variable constant; all variables are </a:t>
            </a:r>
            <a:r>
              <a:rPr lang="en-US" altLang="en-US" dirty="0" err="1" smtClean="0">
                <a:ea typeface="ＭＳ Ｐゴシック" charset="-128"/>
              </a:rPr>
              <a:t>reassignable</a:t>
            </a:r>
            <a:endParaRPr lang="en-US" altLang="en-US" dirty="0" smtClean="0">
              <a:ea typeface="ＭＳ Ｐゴシック" charset="-128"/>
            </a:endParaRPr>
          </a:p>
          <a:p>
            <a:pPr lvl="2"/>
            <a:r>
              <a:rPr lang="en-US" altLang="en-US" dirty="0" smtClean="0">
                <a:ea typeface="ＭＳ Ｐゴシック" charset="-128"/>
              </a:rPr>
              <a:t>To indicate a variable is a constant, use all CAPS, e.g.</a:t>
            </a:r>
            <a:endParaRPr lang="en-US" altLang="en-US" dirty="0">
              <a:ea typeface="ＭＳ Ｐゴシック" charset="-128"/>
            </a:endParaRPr>
          </a:p>
          <a:p>
            <a:pPr lvl="2"/>
            <a:endParaRPr lang="en-US" altLang="en-US" dirty="0" smtClean="0">
              <a:ea typeface="ＭＳ Ｐゴシック" charset="-128"/>
            </a:endParaRPr>
          </a:p>
        </p:txBody>
      </p:sp>
      <p:sp>
        <p:nvSpPr>
          <p:cNvPr id="2" name="TextBox 1"/>
          <p:cNvSpPr txBox="1"/>
          <p:nvPr/>
        </p:nvSpPr>
        <p:spPr>
          <a:xfrm>
            <a:off x="1219200" y="3962400"/>
            <a:ext cx="7029425" cy="461665"/>
          </a:xfrm>
          <a:prstGeom prst="rect">
            <a:avLst/>
          </a:prstGeom>
          <a:noFill/>
        </p:spPr>
        <p:txBody>
          <a:bodyPr wrap="none" rtlCol="0">
            <a:spAutoFit/>
          </a:bodyPr>
          <a:lstStyle/>
          <a:p>
            <a:r>
              <a:rPr lang="is-IS" sz="2400" b="1" dirty="0" smtClean="0"/>
              <a:t>6.0221409e+23           </a:t>
            </a:r>
            <a:r>
              <a:rPr lang="ro-RO" sz="2400" b="1" dirty="0"/>
              <a:t>6.67408 × 10</a:t>
            </a:r>
            <a:r>
              <a:rPr lang="ro-RO" sz="2400" b="1" baseline="30000" dirty="0"/>
              <a:t>-11</a:t>
            </a:r>
            <a:r>
              <a:rPr lang="ro-RO" sz="2400" b="1" dirty="0"/>
              <a:t> m</a:t>
            </a:r>
            <a:r>
              <a:rPr lang="ro-RO" sz="2400" b="1" baseline="30000" dirty="0"/>
              <a:t>3</a:t>
            </a:r>
            <a:r>
              <a:rPr lang="ro-RO" sz="2400" b="1" dirty="0"/>
              <a:t> kg</a:t>
            </a:r>
            <a:r>
              <a:rPr lang="ro-RO" sz="2400" b="1" baseline="30000" dirty="0"/>
              <a:t>-1</a:t>
            </a:r>
            <a:r>
              <a:rPr lang="ro-RO" sz="2400" b="1" dirty="0"/>
              <a:t> s</a:t>
            </a:r>
            <a:r>
              <a:rPr lang="ro-RO" sz="2400" b="1" baseline="30000" dirty="0"/>
              <a:t>-2</a:t>
            </a:r>
            <a:endParaRPr lang="en-US" sz="2400" b="1" dirty="0"/>
          </a:p>
        </p:txBody>
      </p:sp>
      <p:pic>
        <p:nvPicPr>
          <p:cNvPr id="3" name="Picture 2"/>
          <p:cNvPicPr>
            <a:picLocks noChangeAspect="1"/>
          </p:cNvPicPr>
          <p:nvPr/>
        </p:nvPicPr>
        <p:blipFill>
          <a:blip r:embed="rId3"/>
          <a:stretch>
            <a:fillRect/>
          </a:stretch>
        </p:blipFill>
        <p:spPr>
          <a:xfrm>
            <a:off x="441158" y="1878013"/>
            <a:ext cx="8204200" cy="2806700"/>
          </a:xfrm>
          <a:prstGeom prst="rect">
            <a:avLst/>
          </a:prstGeom>
        </p:spPr>
      </p:pic>
      <p:pic>
        <p:nvPicPr>
          <p:cNvPr id="9" name="Picture 8"/>
          <p:cNvPicPr>
            <a:picLocks noChangeAspect="1"/>
          </p:cNvPicPr>
          <p:nvPr/>
        </p:nvPicPr>
        <p:blipFill>
          <a:blip r:embed="rId4"/>
          <a:stretch>
            <a:fillRect/>
          </a:stretch>
        </p:blipFill>
        <p:spPr>
          <a:xfrm>
            <a:off x="2038224" y="5235273"/>
            <a:ext cx="5048501" cy="1069274"/>
          </a:xfrm>
          <a:prstGeom prst="rect">
            <a:avLst/>
          </a:prstGeom>
        </p:spPr>
      </p:pic>
    </p:spTree>
    <p:extLst>
      <p:ext uri="{BB962C8B-B14F-4D97-AF65-F5344CB8AC3E}">
        <p14:creationId xmlns:p14="http://schemas.microsoft.com/office/powerpoint/2010/main" val="207748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Constants</a:t>
            </a:r>
          </a:p>
          <a:p>
            <a:pPr lvl="2"/>
            <a:r>
              <a:rPr lang="en-US" altLang="en-US" dirty="0" smtClean="0">
                <a:ea typeface="ＭＳ Ｐゴシック" charset="-128"/>
              </a:rPr>
              <a:t>Remember this ugly mess?  What could be a constant?</a:t>
            </a:r>
            <a:endParaRPr lang="en-US" altLang="en-US" dirty="0">
              <a:ea typeface="ＭＳ Ｐゴシック" charset="-128"/>
            </a:endParaRPr>
          </a:p>
          <a:p>
            <a:pPr lvl="2"/>
            <a:endParaRPr lang="en-US" altLang="en-US" dirty="0" smtClean="0">
              <a:ea typeface="ＭＳ Ｐゴシック" charset="-128"/>
            </a:endParaRPr>
          </a:p>
        </p:txBody>
      </p:sp>
      <p:sp>
        <p:nvSpPr>
          <p:cNvPr id="31748"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2058821-5108-DF4D-A59E-96D40021E552}" type="slidenum">
              <a:rPr lang="en-US" altLang="en-US" sz="1800"/>
              <a:pPr eaLnBrk="1" hangingPunct="1"/>
              <a:t>44</a:t>
            </a:fld>
            <a:endParaRPr lang="en-US" altLang="en-US" sz="1800"/>
          </a:p>
        </p:txBody>
      </p:sp>
      <p:sp>
        <p:nvSpPr>
          <p:cNvPr id="8"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pic>
        <p:nvPicPr>
          <p:cNvPr id="10" name="Picture 9"/>
          <p:cNvPicPr>
            <a:picLocks noChangeAspect="1"/>
          </p:cNvPicPr>
          <p:nvPr/>
        </p:nvPicPr>
        <p:blipFill>
          <a:blip r:embed="rId3"/>
          <a:stretch>
            <a:fillRect/>
          </a:stretch>
        </p:blipFill>
        <p:spPr>
          <a:xfrm>
            <a:off x="0" y="2951718"/>
            <a:ext cx="9144000" cy="3906282"/>
          </a:xfrm>
          <a:prstGeom prst="rect">
            <a:avLst/>
          </a:prstGeom>
        </p:spPr>
      </p:pic>
    </p:spTree>
    <p:extLst>
      <p:ext uri="{BB962C8B-B14F-4D97-AF65-F5344CB8AC3E}">
        <p14:creationId xmlns:p14="http://schemas.microsoft.com/office/powerpoint/2010/main" val="1176031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Naming conventions</a:t>
            </a:r>
          </a:p>
          <a:p>
            <a:pPr lvl="1"/>
            <a:r>
              <a:rPr lang="en-US" altLang="en-US" dirty="0" smtClean="0">
                <a:ea typeface="ＭＳ Ｐゴシック" charset="-128"/>
              </a:rPr>
              <a:t>When naming functions and variables</a:t>
            </a:r>
            <a:r>
              <a:rPr lang="is-IS" altLang="en-US" dirty="0" smtClean="0">
                <a:ea typeface="ＭＳ Ｐゴシック" charset="-128"/>
              </a:rPr>
              <a:t>…</a:t>
            </a:r>
          </a:p>
          <a:p>
            <a:pPr lvl="2"/>
            <a:r>
              <a:rPr lang="is-IS" altLang="en-US" dirty="0" smtClean="0">
                <a:ea typeface="ＭＳ Ｐゴシック" charset="-128"/>
              </a:rPr>
              <a:t>Be consistent about pluralization / type I</a:t>
            </a:r>
            <a:r>
              <a:rPr lang="en-US" altLang="en-US" dirty="0" smtClean="0">
                <a:ea typeface="ＭＳ Ｐゴシック" charset="-128"/>
              </a:rPr>
              <a:t>d</a:t>
            </a:r>
            <a:r>
              <a:rPr lang="is-IS" altLang="en-US" dirty="0" smtClean="0">
                <a:ea typeface="ＭＳ Ｐゴシック" charset="-128"/>
              </a:rPr>
              <a:t>s</a:t>
            </a:r>
          </a:p>
          <a:p>
            <a:pPr lvl="2"/>
            <a:endParaRPr lang="is-IS" altLang="en-US" dirty="0">
              <a:ea typeface="ＭＳ Ｐゴシック" charset="-128"/>
            </a:endParaRPr>
          </a:p>
          <a:p>
            <a:pPr lvl="2"/>
            <a:endParaRPr lang="is-IS" altLang="en-US" dirty="0" smtClean="0">
              <a:ea typeface="ＭＳ Ｐゴシック" charset="-128"/>
            </a:endParaRPr>
          </a:p>
          <a:p>
            <a:pPr lvl="2"/>
            <a:endParaRPr lang="is-IS" altLang="en-US" dirty="0">
              <a:ea typeface="ＭＳ Ｐゴシック" charset="-128"/>
            </a:endParaRPr>
          </a:p>
          <a:p>
            <a:pPr lvl="2"/>
            <a:endParaRPr lang="is-IS" altLang="en-US" dirty="0" smtClean="0">
              <a:ea typeface="ＭＳ Ｐゴシック" charset="-128"/>
            </a:endParaRPr>
          </a:p>
          <a:p>
            <a:pPr lvl="2"/>
            <a:r>
              <a:rPr lang="is-IS" altLang="en-US" dirty="0" smtClean="0">
                <a:ea typeface="ＭＳ Ｐゴシック" charset="-128"/>
              </a:rPr>
              <a:t>Which do you prefer and why?</a:t>
            </a:r>
          </a:p>
          <a:p>
            <a:pPr lvl="2"/>
            <a:r>
              <a:rPr lang="is-IS" altLang="en-US" dirty="0" smtClean="0">
                <a:ea typeface="ＭＳ Ｐゴシック" charset="-128"/>
              </a:rPr>
              <a:t>Given your choise for the above, what would I name a variable that contained a collection of times? </a:t>
            </a:r>
            <a:r>
              <a:rPr lang="en-US" altLang="en-US" dirty="0" smtClean="0">
                <a:ea typeface="ＭＳ Ｐゴシック" charset="-128"/>
              </a:rPr>
              <a:t>U</a:t>
            </a:r>
            <a:r>
              <a:rPr lang="is-IS" altLang="en-US" dirty="0" smtClean="0">
                <a:ea typeface="ＭＳ Ｐゴシック" charset="-128"/>
              </a:rPr>
              <a:t>sers? </a:t>
            </a:r>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2838450" y="3149600"/>
            <a:ext cx="3467100" cy="1016000"/>
          </a:xfrm>
          <a:prstGeom prst="rect">
            <a:avLst/>
          </a:prstGeom>
        </p:spPr>
      </p:pic>
    </p:spTree>
    <p:extLst>
      <p:ext uri="{BB962C8B-B14F-4D97-AF65-F5344CB8AC3E}">
        <p14:creationId xmlns:p14="http://schemas.microsoft.com/office/powerpoint/2010/main" val="24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There is a lot more detail in the PEP8 spec (on the syllabus)</a:t>
            </a:r>
            <a:r>
              <a:rPr lang="is-IS" altLang="en-US" dirty="0" smtClean="0">
                <a:ea typeface="ＭＳ Ｐゴシック" charset="-128"/>
              </a:rPr>
              <a:t>… E.g.  Why is this not only bad style but potentially buggy?</a:t>
            </a:r>
            <a:endParaRPr lang="en-US" altLang="en-US" dirty="0" smtClean="0">
              <a:ea typeface="ＭＳ Ｐゴシック" charset="-128"/>
            </a:endParaRPr>
          </a:p>
        </p:txBody>
      </p:sp>
      <p:pic>
        <p:nvPicPr>
          <p:cNvPr id="3" name="Picture 2"/>
          <p:cNvPicPr>
            <a:picLocks noChangeAspect="1"/>
          </p:cNvPicPr>
          <p:nvPr/>
        </p:nvPicPr>
        <p:blipFill>
          <a:blip r:embed="rId3"/>
          <a:stretch>
            <a:fillRect/>
          </a:stretch>
        </p:blipFill>
        <p:spPr>
          <a:xfrm>
            <a:off x="2324100" y="3657600"/>
            <a:ext cx="4495800" cy="1943100"/>
          </a:xfrm>
          <a:prstGeom prst="rect">
            <a:avLst/>
          </a:prstGeom>
        </p:spPr>
      </p:pic>
    </p:spTree>
    <p:extLst>
      <p:ext uri="{BB962C8B-B14F-4D97-AF65-F5344CB8AC3E}">
        <p14:creationId xmlns:p14="http://schemas.microsoft.com/office/powerpoint/2010/main" val="1386753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Correct version</a:t>
            </a:r>
          </a:p>
        </p:txBody>
      </p:sp>
      <p:pic>
        <p:nvPicPr>
          <p:cNvPr id="2" name="Picture 1"/>
          <p:cNvPicPr>
            <a:picLocks noChangeAspect="1"/>
          </p:cNvPicPr>
          <p:nvPr/>
        </p:nvPicPr>
        <p:blipFill>
          <a:blip r:embed="rId3"/>
          <a:stretch>
            <a:fillRect/>
          </a:stretch>
        </p:blipFill>
        <p:spPr>
          <a:xfrm>
            <a:off x="2540000" y="2411413"/>
            <a:ext cx="4064000" cy="2451100"/>
          </a:xfrm>
          <a:prstGeom prst="rect">
            <a:avLst/>
          </a:prstGeom>
        </p:spPr>
      </p:pic>
    </p:spTree>
    <p:extLst>
      <p:ext uri="{BB962C8B-B14F-4D97-AF65-F5344CB8AC3E}">
        <p14:creationId xmlns:p14="http://schemas.microsoft.com/office/powerpoint/2010/main" val="96898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a:t>
            </a:r>
            <a:r>
              <a:rPr lang="en-US" dirty="0" smtClean="0"/>
              <a:t>Recommendations</a:t>
            </a:r>
          </a:p>
          <a:p>
            <a:pPr lvl="1"/>
            <a:r>
              <a:rPr lang="en-US" dirty="0" smtClean="0"/>
              <a:t>This section is highly recommended</a:t>
            </a:r>
          </a:p>
          <a:p>
            <a:pPr lvl="1"/>
            <a:r>
              <a:rPr lang="en-US" altLang="en-US" dirty="0" smtClean="0">
                <a:ea typeface="ＭＳ Ｐゴシック" charset="-128"/>
                <a:hlinkClick r:id="rId3"/>
              </a:rPr>
              <a:t>https</a:t>
            </a:r>
            <a:r>
              <a:rPr lang="en-US" altLang="en-US" dirty="0">
                <a:ea typeface="ＭＳ Ｐゴシック" charset="-128"/>
                <a:hlinkClick r:id="rId3"/>
              </a:rPr>
              <a:t>://www.python.org/dev/peps/pep-0008/#</a:t>
            </a:r>
            <a:r>
              <a:rPr lang="en-US" altLang="en-US" dirty="0" smtClean="0">
                <a:ea typeface="ＭＳ Ｐゴシック" charset="-128"/>
                <a:hlinkClick r:id="rId3"/>
              </a:rPr>
              <a:t>id46</a:t>
            </a:r>
            <a:endParaRPr lang="en-US" altLang="en-US" dirty="0" smtClean="0">
              <a:ea typeface="ＭＳ Ｐゴシック" charset="-128"/>
            </a:endParaRPr>
          </a:p>
          <a:p>
            <a:pPr lvl="1"/>
            <a:r>
              <a:rPr lang="en-US" altLang="en-US" dirty="0" smtClean="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r>
              <a:rPr lang="en-US" dirty="0" smtClean="0"/>
              <a:t>.</a:t>
            </a:r>
          </a:p>
          <a:p>
            <a:pPr lvl="1"/>
            <a:endParaRPr lang="en-US" altLang="en-US" dirty="0">
              <a:ea typeface="ＭＳ Ｐゴシック" charset="-128"/>
            </a:endParaRPr>
          </a:p>
          <a:p>
            <a:pPr lvl="1"/>
            <a:r>
              <a:rPr lang="en-US" altLang="en-US" dirty="0" smtClean="0">
                <a:ea typeface="ＭＳ Ｐゴシック" charset="-128"/>
              </a:rPr>
              <a:t>E.g. </a:t>
            </a:r>
            <a:r>
              <a:rPr lang="en-US" dirty="0"/>
              <a:t>For sequences, (strings, lists, tuples), use the fact that empty sequences are false.</a:t>
            </a:r>
            <a:endParaRPr lang="en-US" altLang="en-US" dirty="0" smtClean="0">
              <a:ea typeface="ＭＳ Ｐゴシック" charset="-128"/>
            </a:endParaRPr>
          </a:p>
          <a:p>
            <a:pPr lvl="1"/>
            <a:endParaRPr lang="en-US" altLang="en-US" dirty="0" smtClean="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smtClean="0">
                <a:ea typeface="ＭＳ Ｐゴシック" charset="-128"/>
              </a:rPr>
              <a:t>New version of Python (4.X)</a:t>
            </a:r>
            <a:endParaRPr lang="en-US" altLang="en-US" dirty="0">
              <a:ea typeface="ＭＳ Ｐゴシック" charset="-128"/>
            </a:endParaRPr>
          </a:p>
        </p:txBody>
      </p:sp>
    </p:spTree>
    <p:extLst>
      <p:ext uri="{BB962C8B-B14F-4D97-AF65-F5344CB8AC3E}">
        <p14:creationId xmlns:p14="http://schemas.microsoft.com/office/powerpoint/2010/main" val="1318337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PEP8</a:t>
            </a:r>
            <a:endParaRPr lang="en-US" altLang="en-US" dirty="0">
              <a:ea typeface="ＭＳ Ｐゴシック" charset="-128"/>
            </a:endParaRP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smtClean="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214902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.md</a:t>
            </a:r>
          </a:p>
          <a:p>
            <a:pPr lvl="1"/>
            <a:r>
              <a:rPr lang="en-US" altLang="en-US" dirty="0" smtClean="0">
                <a:ea typeface="ＭＳ Ｐゴシック" charset="-128"/>
              </a:rPr>
              <a:t>.md files are Markdown</a:t>
            </a:r>
          </a:p>
          <a:p>
            <a:pPr lvl="1"/>
            <a:r>
              <a:rPr lang="en-US" altLang="en-US" dirty="0" smtClean="0">
                <a:ea typeface="ＭＳ Ｐゴシック" charset="-128"/>
              </a:rPr>
              <a:t>Markdown is a lightweight text formatting language for producing mildly styled text</a:t>
            </a:r>
          </a:p>
          <a:p>
            <a:pPr lvl="1"/>
            <a:r>
              <a:rPr lang="en-US" altLang="en-US" dirty="0" smtClean="0">
                <a:ea typeface="ＭＳ Ｐゴシック" charset="-128"/>
              </a:rPr>
              <a:t>Ubiquitous (</a:t>
            </a:r>
            <a:r>
              <a:rPr lang="en-US" altLang="en-US" dirty="0" err="1" smtClean="0">
                <a:ea typeface="ＭＳ Ｐゴシック" charset="-128"/>
              </a:rPr>
              <a:t>github.io</a:t>
            </a:r>
            <a:r>
              <a:rPr lang="en-US" altLang="en-US" dirty="0" smtClean="0">
                <a:ea typeface="ＭＳ Ｐゴシック" charset="-128"/>
              </a:rPr>
              <a:t>, </a:t>
            </a:r>
            <a:r>
              <a:rPr lang="en-US" altLang="en-US" dirty="0" err="1" smtClean="0">
                <a:ea typeface="ＭＳ Ｐゴシック" charset="-128"/>
              </a:rPr>
              <a:t>README.md</a:t>
            </a:r>
            <a:r>
              <a:rPr lang="en-US" altLang="en-US" dirty="0" smtClean="0">
                <a:ea typeface="ＭＳ Ｐゴシック" charset="-128"/>
              </a:rPr>
              <a:t>, etc.)</a:t>
            </a:r>
          </a:p>
          <a:p>
            <a:pPr lvl="1"/>
            <a:endParaRPr lang="en-US" altLang="en-US" dirty="0">
              <a:ea typeface="ＭＳ Ｐゴシック" charset="-128"/>
            </a:endParaRPr>
          </a:p>
          <a:p>
            <a:pPr lvl="1"/>
            <a:r>
              <a:rPr lang="en-US" altLang="en-US" dirty="0" smtClean="0">
                <a:ea typeface="ＭＳ Ｐゴシック" charset="-128"/>
              </a:rPr>
              <a:t>E.g.  Google markdown editor browser</a:t>
            </a:r>
          </a:p>
          <a:p>
            <a:pPr lvl="2"/>
            <a:r>
              <a:rPr lang="en-US" altLang="en-US" dirty="0">
                <a:ea typeface="ＭＳ Ｐゴシック" charset="-128"/>
                <a:hlinkClick r:id="rId3"/>
              </a:rPr>
              <a:t>http://</a:t>
            </a:r>
            <a:r>
              <a:rPr lang="en-US" altLang="en-US" dirty="0" smtClean="0">
                <a:ea typeface="ＭＳ Ｐゴシック" charset="-128"/>
                <a:hlinkClick r:id="rId3"/>
              </a:rPr>
              <a:t>dillinger.io</a:t>
            </a:r>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What kind of stuff going in a repositories </a:t>
            </a:r>
            <a:r>
              <a:rPr lang="en-US" altLang="en-US" dirty="0" err="1" smtClean="0">
                <a:ea typeface="ＭＳ Ｐゴシック" charset="-128"/>
              </a:rPr>
              <a:t>README.md</a:t>
            </a:r>
            <a:r>
              <a:rPr lang="en-US" altLang="en-US" dirty="0" smtClean="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smtClean="0">
                <a:ea typeface="ＭＳ Ｐゴシック" charset="-128"/>
                <a:hlinkClick r:id="rId3"/>
              </a:rPr>
              <a:t>https</a:t>
            </a:r>
            <a:r>
              <a:rPr lang="en-US" altLang="en-US" sz="2800" dirty="0">
                <a:ea typeface="ＭＳ Ｐゴシック" charset="-128"/>
                <a:hlinkClick r:id="rId3"/>
              </a:rPr>
              <a:t>://</a:t>
            </a:r>
            <a:r>
              <a:rPr lang="en-US" altLang="en-US" sz="2800" dirty="0" smtClean="0">
                <a:ea typeface="ＭＳ Ｐゴシック" charset="-128"/>
                <a:hlinkClick r:id="rId3"/>
              </a:rPr>
              <a:t>github.com/kallisons/NOAH_LSM_Mussel_v2.0</a:t>
            </a:r>
            <a:endParaRPr lang="en-US" altLang="en-US" sz="2800" dirty="0" smtClean="0">
              <a:ea typeface="ＭＳ Ｐゴシック" charset="-128"/>
            </a:endParaRPr>
          </a:p>
          <a:p>
            <a:pPr lvl="1"/>
            <a:endParaRPr lang="en-US" altLang="en-US" dirty="0" smtClean="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smtClean="0">
                <a:ea typeface="ＭＳ Ｐゴシック" charset="-128"/>
              </a:rPr>
              <a:t>Python</a:t>
            </a:r>
            <a:endParaRPr lang="en-US" altLang="en-US" dirty="0">
              <a:ea typeface="ＭＳ Ｐゴシック" charset="-128"/>
            </a:endParaRP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smtClean="0">
              <a:ea typeface="ＭＳ Ｐゴシック" charset="-128"/>
            </a:endParaRPr>
          </a:p>
          <a:p>
            <a:pPr marL="457200" lvl="1" indent="0">
              <a:buNone/>
            </a:pPr>
            <a:r>
              <a:rPr lang="en-US" altLang="en-US" dirty="0" smtClean="0">
                <a:ea typeface="ＭＳ Ｐゴシック" charset="-128"/>
              </a:rPr>
              <a:t>Some examples </a:t>
            </a:r>
            <a:r>
              <a:rPr lang="en-US" altLang="en-US" dirty="0">
                <a:ea typeface="ＭＳ Ｐゴシック" charset="-128"/>
              </a:rPr>
              <a:t>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For the brave souls who get this far: You are the chosen ones,</a:t>
            </a:r>
          </a:p>
          <a:p>
            <a:pPr marL="0" indent="0">
              <a:buFont typeface="Arial" charset="0"/>
              <a:buNone/>
              <a:defRPr/>
            </a:pPr>
            <a:r>
              <a:rPr lang="en-US" sz="1400" dirty="0">
                <a:latin typeface="Courier"/>
                <a:cs typeface="Courier"/>
              </a:rPr>
              <a:t>%</a:t>
            </a:r>
            <a:r>
              <a:rPr lang="en-US" sz="1400" dirty="0" smtClean="0">
                <a:latin typeface="Courier"/>
                <a:cs typeface="Courier"/>
              </a:rPr>
              <a:t> the valiant knights of programming who toil away, without rest,</a:t>
            </a:r>
          </a:p>
          <a:p>
            <a:pPr marL="0" indent="0">
              <a:buFont typeface="Arial" charset="0"/>
              <a:buNone/>
              <a:defRPr/>
            </a:pPr>
            <a:r>
              <a:rPr lang="en-US" sz="1400" dirty="0">
                <a:latin typeface="Courier"/>
                <a:cs typeface="Courier"/>
              </a:rPr>
              <a:t>%</a:t>
            </a:r>
            <a:r>
              <a:rPr lang="en-US" sz="1400" dirty="0" smtClean="0">
                <a:latin typeface="Courier"/>
                <a:cs typeface="Courier"/>
              </a:rPr>
              <a:t> fixing our most awful code. To you, true saviors, kings of men,</a:t>
            </a:r>
          </a:p>
          <a:p>
            <a:pPr marL="0" indent="0">
              <a:buFont typeface="Arial" charset="0"/>
              <a:buNone/>
              <a:defRPr/>
            </a:pPr>
            <a:r>
              <a:rPr lang="en-US" sz="1400" dirty="0">
                <a:latin typeface="Courier"/>
                <a:cs typeface="Courier"/>
              </a:rPr>
              <a:t>%</a:t>
            </a:r>
            <a:r>
              <a:rPr lang="en-US" sz="1400" dirty="0" smtClean="0">
                <a:latin typeface="Courier"/>
                <a:cs typeface="Courier"/>
              </a:rPr>
              <a:t> I say this: never </a:t>
            </a:r>
            <a:r>
              <a:rPr lang="en-US" sz="1400" dirty="0" err="1" smtClean="0">
                <a:latin typeface="Courier"/>
                <a:cs typeface="Courier"/>
              </a:rPr>
              <a:t>gonna</a:t>
            </a:r>
            <a:r>
              <a:rPr lang="en-US" sz="1400" dirty="0" smtClean="0">
                <a:latin typeface="Courier"/>
                <a:cs typeface="Courier"/>
              </a:rPr>
              <a:t> give you up, never </a:t>
            </a:r>
            <a:r>
              <a:rPr lang="en-US" sz="1400" dirty="0" err="1" smtClean="0">
                <a:latin typeface="Courier"/>
                <a:cs typeface="Courier"/>
              </a:rPr>
              <a:t>gonna</a:t>
            </a:r>
            <a:r>
              <a:rPr lang="en-US" sz="1400" dirty="0" smtClean="0">
                <a:latin typeface="Courier"/>
                <a:cs typeface="Courier"/>
              </a:rPr>
              <a:t> let you down,</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run around and desert you. Never </a:t>
            </a:r>
            <a:r>
              <a:rPr lang="en-US" sz="1400" dirty="0" err="1" smtClean="0">
                <a:latin typeface="Courier"/>
                <a:cs typeface="Courier"/>
              </a:rPr>
              <a:t>gonna</a:t>
            </a:r>
            <a:r>
              <a:rPr lang="en-US" sz="1400" dirty="0" smtClean="0">
                <a:latin typeface="Courier"/>
                <a:cs typeface="Courier"/>
              </a:rPr>
              <a:t> make you cry,</a:t>
            </a:r>
          </a:p>
          <a:p>
            <a:pPr marL="0" indent="0">
              <a:buFont typeface="Arial" charset="0"/>
              <a:buNone/>
              <a:defRPr/>
            </a:pPr>
            <a:r>
              <a:rPr lang="en-US" sz="1400" dirty="0">
                <a:latin typeface="Courier"/>
                <a:cs typeface="Courier"/>
              </a:rPr>
              <a:t>%</a:t>
            </a:r>
            <a:r>
              <a:rPr lang="en-US" sz="1400" dirty="0" smtClean="0">
                <a:latin typeface="Courier"/>
                <a:cs typeface="Courier"/>
              </a:rPr>
              <a:t> never </a:t>
            </a:r>
            <a:r>
              <a:rPr lang="en-US" sz="1400" dirty="0" err="1" smtClean="0">
                <a:latin typeface="Courier"/>
                <a:cs typeface="Courier"/>
              </a:rPr>
              <a:t>gonna</a:t>
            </a:r>
            <a:r>
              <a:rPr lang="en-US" sz="1400" dirty="0" smtClean="0">
                <a:latin typeface="Courier"/>
                <a:cs typeface="Courier"/>
              </a:rPr>
              <a:t> say goodbye. Never </a:t>
            </a:r>
            <a:r>
              <a:rPr lang="en-US" sz="1400" dirty="0" err="1" smtClean="0">
                <a:latin typeface="Courier"/>
                <a:cs typeface="Courier"/>
              </a:rPr>
              <a:t>gonna</a:t>
            </a:r>
            <a:r>
              <a:rPr lang="en-US" sz="1400" dirty="0" smtClean="0">
                <a:latin typeface="Courier"/>
                <a:cs typeface="Courier"/>
              </a:rPr>
              <a:t> tell a lie and hurt you.</a:t>
            </a:r>
          </a:p>
          <a:p>
            <a:pPr marL="0" indent="0">
              <a:buFont typeface="Arial" charset="0"/>
              <a:buNone/>
              <a:defRPr/>
            </a:pPr>
            <a:r>
              <a:rPr lang="en-US" sz="1400" dirty="0">
                <a:latin typeface="Courier"/>
                <a:cs typeface="Courier"/>
              </a:rPr>
              <a:t>%</a:t>
            </a:r>
            <a:endParaRPr lang="en-US" sz="1400" dirty="0" smtClean="0">
              <a:latin typeface="Courier"/>
              <a:cs typeface="Courier"/>
            </a:endParaRP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drunk, fix later</a:t>
            </a:r>
          </a:p>
          <a:p>
            <a:pPr marL="457200" lvl="1" indent="0">
              <a:buFont typeface="Arial" charset="0"/>
              <a:buNone/>
              <a:defRPr/>
            </a:pPr>
            <a:endParaRPr lang="en-US" sz="1400" dirty="0" smtClean="0">
              <a:latin typeface="Courier"/>
              <a:cs typeface="Courier"/>
            </a:endParaRP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Dear maintainer:</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Once you are done trying to 'optimize' this routine,</a:t>
            </a:r>
          </a:p>
          <a:p>
            <a:pPr marL="0" indent="0">
              <a:buFont typeface="Arial" charset="0"/>
              <a:buNone/>
              <a:defRPr/>
            </a:pPr>
            <a:r>
              <a:rPr lang="en-US" sz="1400" dirty="0">
                <a:latin typeface="Courier"/>
                <a:cs typeface="Courier"/>
              </a:rPr>
              <a:t>%</a:t>
            </a:r>
            <a:r>
              <a:rPr lang="en-US" sz="1400" dirty="0" smtClean="0">
                <a:latin typeface="Courier"/>
                <a:cs typeface="Courier"/>
              </a:rPr>
              <a:t> and have realized what a terrible mistake that was,</a:t>
            </a:r>
          </a:p>
          <a:p>
            <a:pPr marL="0" indent="0">
              <a:buFont typeface="Arial" charset="0"/>
              <a:buNone/>
              <a:defRPr/>
            </a:pPr>
            <a:r>
              <a:rPr lang="en-US" sz="1400" dirty="0">
                <a:latin typeface="Courier"/>
                <a:cs typeface="Courier"/>
              </a:rPr>
              <a:t>%</a:t>
            </a:r>
            <a:r>
              <a:rPr lang="en-US" sz="1400" dirty="0" smtClean="0">
                <a:latin typeface="Courier"/>
                <a:cs typeface="Courier"/>
              </a:rPr>
              <a:t> please increment the following counter as a warning</a:t>
            </a:r>
          </a:p>
          <a:p>
            <a:pPr marL="0" indent="0">
              <a:buFont typeface="Arial" charset="0"/>
              <a:buNone/>
              <a:defRPr/>
            </a:pPr>
            <a:r>
              <a:rPr lang="en-US" sz="1400" dirty="0">
                <a:latin typeface="Courier"/>
                <a:cs typeface="Courier"/>
              </a:rPr>
              <a:t>%</a:t>
            </a:r>
            <a:r>
              <a:rPr lang="en-US" sz="1400" dirty="0" smtClean="0">
                <a:latin typeface="Courier"/>
                <a:cs typeface="Courier"/>
              </a:rPr>
              <a:t> to the next guy:</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r>
              <a:rPr lang="en-US" sz="1400" dirty="0">
                <a:latin typeface="Courier"/>
                <a:cs typeface="Courier"/>
              </a:rPr>
              <a:t>%</a:t>
            </a:r>
            <a:r>
              <a:rPr lang="en-US" sz="1400" dirty="0" smtClean="0">
                <a:latin typeface="Courier"/>
                <a:cs typeface="Courier"/>
              </a:rPr>
              <a:t> </a:t>
            </a:r>
            <a:r>
              <a:rPr lang="en-US" sz="1400" dirty="0" err="1" smtClean="0">
                <a:latin typeface="Courier"/>
                <a:cs typeface="Courier"/>
              </a:rPr>
              <a:t>total_hours_wasted_here</a:t>
            </a:r>
            <a:r>
              <a:rPr lang="en-US" sz="1400" dirty="0" smtClean="0">
                <a:latin typeface="Courier"/>
                <a:cs typeface="Courier"/>
              </a:rPr>
              <a:t> = 42</a:t>
            </a:r>
          </a:p>
          <a:p>
            <a:pPr marL="0" indent="0">
              <a:buFont typeface="Arial" charset="0"/>
              <a:buNone/>
              <a:defRPr/>
            </a:pPr>
            <a:r>
              <a:rPr lang="en-US" sz="1400" dirty="0">
                <a:latin typeface="Courier"/>
                <a:cs typeface="Courier"/>
              </a:rPr>
              <a:t>%</a:t>
            </a:r>
            <a:r>
              <a:rPr lang="en-US" sz="1400" dirty="0" smtClean="0">
                <a:latin typeface="Courier"/>
                <a:cs typeface="Courier"/>
              </a:rPr>
              <a:t> </a:t>
            </a:r>
          </a:p>
          <a:p>
            <a:pPr marL="0" indent="0">
              <a:buFont typeface="Arial" charset="0"/>
              <a:buNone/>
              <a:defRPr/>
            </a:pPr>
            <a:endParaRPr lang="en-US" sz="1400" dirty="0" smtClean="0">
              <a:latin typeface="Courier"/>
              <a:cs typeface="Courier"/>
            </a:endParaRPr>
          </a:p>
          <a:p>
            <a:pPr marL="0" indent="0">
              <a:buFont typeface="Arial" charset="0"/>
              <a:buNone/>
              <a:defRPr/>
            </a:pPr>
            <a:r>
              <a:rPr lang="en-US" sz="1400" dirty="0" smtClean="0">
                <a:latin typeface="Courier"/>
                <a:cs typeface="Courier"/>
              </a:rPr>
              <a:t>true =</a:t>
            </a:r>
            <a:r>
              <a:rPr lang="en-US" sz="1400" dirty="0">
                <a:latin typeface="Courier"/>
                <a:cs typeface="Courier"/>
              </a:rPr>
              <a:t> </a:t>
            </a:r>
            <a:r>
              <a:rPr lang="en-US" sz="1400" dirty="0" smtClean="0">
                <a:latin typeface="Courier"/>
                <a:cs typeface="Courier"/>
              </a:rPr>
              <a:t>false;</a:t>
            </a:r>
          </a:p>
          <a:p>
            <a:pPr marL="0" indent="0">
              <a:buFont typeface="Arial" charset="0"/>
              <a:buNone/>
              <a:defRPr/>
            </a:pPr>
            <a:r>
              <a:rPr lang="en-US" sz="1400" dirty="0" smtClean="0">
                <a:latin typeface="Courier"/>
                <a:cs typeface="Courier"/>
              </a:rPr>
              <a:t>% Happy debugging suckers</a:t>
            </a:r>
          </a:p>
          <a:p>
            <a:pPr marL="457200" lvl="1" indent="0">
              <a:buFont typeface="Arial" charset="0"/>
              <a:buNone/>
              <a:defRPr/>
            </a:pPr>
            <a:endParaRPr lang="en-US" sz="1400" dirty="0" smtClean="0">
              <a:latin typeface="Courier"/>
              <a:cs typeface="Courier"/>
            </a:endParaRPr>
          </a:p>
          <a:p>
            <a:pPr marL="57150" indent="0">
              <a:buFont typeface="Arial" charset="0"/>
              <a:buNone/>
              <a:defRPr/>
            </a:pPr>
            <a:r>
              <a:rPr lang="en-US" sz="1200" dirty="0" smtClean="0">
                <a:latin typeface="Courier"/>
                <a:cs typeface="Courier"/>
                <a:hlinkClick r:id="rId3"/>
              </a:rPr>
              <a:t>http://stackoverflow.com/questions/184618/what-is-the-best-comment-in-source-code-you-have-ever-encountered</a:t>
            </a:r>
            <a:endParaRPr lang="en-US" sz="1200" dirty="0" smtClean="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336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a:t>
            </a:r>
            <a:r>
              <a:rPr lang="en-US" altLang="en-US" dirty="0" smtClean="0">
                <a:ea typeface="ＭＳ Ｐゴシック" charset="-128"/>
              </a:rPr>
              <a:t>headers</a:t>
            </a:r>
            <a:endParaRPr lang="en-US" altLang="en-US" dirty="0">
              <a:ea typeface="ＭＳ Ｐゴシック" charset="-128"/>
            </a:endParaRPr>
          </a:p>
        </p:txBody>
      </p:sp>
    </p:spTree>
    <p:extLst>
      <p:ext uri="{BB962C8B-B14F-4D97-AF65-F5344CB8AC3E}">
        <p14:creationId xmlns:p14="http://schemas.microsoft.com/office/powerpoint/2010/main" val="181516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How I describe programming style to my kids…</a:t>
            </a:r>
            <a:endParaRPr lang="en-US" altLang="en-US" dirty="0">
              <a:ea typeface="ＭＳ Ｐゴシック" charset="-128"/>
            </a:endParaRP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This example is fantastic!</a:t>
            </a:r>
          </a:p>
          <a:p>
            <a:pPr lvl="2"/>
            <a:r>
              <a:rPr lang="en-US" altLang="en-US">
                <a:ea typeface="ＭＳ Ｐゴシック" charset="-128"/>
              </a:rPr>
              <a:t>It describes</a:t>
            </a:r>
          </a:p>
          <a:p>
            <a:pPr lvl="3"/>
            <a:r>
              <a:rPr lang="en-US" altLang="en-US">
                <a:ea typeface="ＭＳ Ｐゴシック" charset="-128"/>
              </a:rPr>
              <a:t>Calling synopsis (example usage)</a:t>
            </a:r>
          </a:p>
          <a:p>
            <a:pPr lvl="3"/>
            <a:r>
              <a:rPr lang="en-US" altLang="en-US">
                <a:ea typeface="ＭＳ Ｐゴシック" charset="-128"/>
              </a:rPr>
              <a:t>The input parameters</a:t>
            </a:r>
          </a:p>
          <a:p>
            <a:pPr lvl="3"/>
            <a:r>
              <a:rPr lang="en-US" altLang="en-US">
                <a:ea typeface="ＭＳ Ｐゴシック" charset="-128"/>
              </a:rPr>
              <a:t>The output variables</a:t>
            </a:r>
          </a:p>
          <a:p>
            <a:pPr lvl="3"/>
            <a:r>
              <a:rPr lang="en-US" altLang="en-US">
                <a:ea typeface="ＭＳ Ｐゴシック" charset="-128"/>
              </a:rPr>
              <a:t>Aimed at coders and users</a:t>
            </a:r>
          </a:p>
          <a:p>
            <a:pPr lvl="2"/>
            <a:endParaRPr lang="en-US" altLang="en-US">
              <a:ea typeface="ＭＳ Ｐゴシック" charset="-128"/>
            </a:endParaRPr>
          </a:p>
        </p:txBody>
      </p:sp>
    </p:spTree>
    <p:extLst>
      <p:ext uri="{BB962C8B-B14F-4D97-AF65-F5344CB8AC3E}">
        <p14:creationId xmlns:p14="http://schemas.microsoft.com/office/powerpoint/2010/main" val="20979185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1037393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a:t>
            </a:r>
            <a:r>
              <a:rPr lang="en-US" altLang="en-US" dirty="0" smtClean="0">
                <a:ea typeface="ＭＳ Ｐゴシック" charset="-128"/>
              </a:rPr>
              <a:t>code</a:t>
            </a:r>
          </a:p>
          <a:p>
            <a:pPr lvl="2"/>
            <a:endParaRPr lang="en-US" altLang="en-US" dirty="0">
              <a:ea typeface="ＭＳ Ｐゴシック" charset="-128"/>
            </a:endParaRPr>
          </a:p>
          <a:p>
            <a:pPr lvl="2"/>
            <a:r>
              <a:rPr lang="en-US" altLang="en-US" dirty="0" smtClean="0">
                <a:ea typeface="ＭＳ Ｐゴシック" charset="-128"/>
              </a:rPr>
              <a:t>Generally unnecessary (as above)</a:t>
            </a:r>
          </a:p>
          <a:p>
            <a:pPr lvl="2"/>
            <a:r>
              <a:rPr lang="en-US" altLang="en-US" dirty="0" smtClean="0">
                <a:ea typeface="ＭＳ Ｐゴシック" charset="-128"/>
              </a:rPr>
              <a:t>Inhibit readability</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Wrong comments are bugs</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When updating code, don’t forget to update the comments</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9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insult the reader</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If they are reading your code… they aren’t that dumb</a:t>
            </a:r>
          </a:p>
          <a:p>
            <a:pPr lvl="1"/>
            <a:endParaRPr lang="en-US" altLang="en-US" dirty="0">
              <a:ea typeface="ＭＳ Ｐゴシック" charset="-128"/>
            </a:endParaRPr>
          </a:p>
          <a:p>
            <a:pPr lvl="1"/>
            <a:r>
              <a:rPr lang="en-US" altLang="en-US" dirty="0">
                <a:ea typeface="ＭＳ Ｐゴシック" charset="-128"/>
              </a:rPr>
              <a:t>Corollary: don’t comment every line!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4725" y="2743200"/>
            <a:ext cx="7175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566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74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179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Don’t </a:t>
            </a:r>
            <a:r>
              <a:rPr lang="en-US" altLang="en-US" dirty="0">
                <a:ea typeface="ＭＳ Ｐゴシック" charset="-128"/>
              </a:rPr>
              <a:t>comment every line!</a:t>
            </a:r>
          </a:p>
        </p:txBody>
      </p:sp>
      <p:pic>
        <p:nvPicPr>
          <p:cNvPr id="2" name="Picture 1"/>
          <p:cNvPicPr>
            <a:picLocks noChangeAspect="1"/>
          </p:cNvPicPr>
          <p:nvPr/>
        </p:nvPicPr>
        <p:blipFill>
          <a:blip r:embed="rId3"/>
          <a:stretch>
            <a:fillRect/>
          </a:stretch>
        </p:blipFill>
        <p:spPr>
          <a:xfrm>
            <a:off x="457200" y="2590800"/>
            <a:ext cx="8166100" cy="2565400"/>
          </a:xfrm>
          <a:prstGeom prst="rect">
            <a:avLst/>
          </a:prstGeom>
        </p:spPr>
      </p:pic>
    </p:spTree>
    <p:extLst>
      <p:ext uri="{BB962C8B-B14F-4D97-AF65-F5344CB8AC3E}">
        <p14:creationId xmlns:p14="http://schemas.microsoft.com/office/powerpoint/2010/main" val="1245883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384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p:txBody>
      </p:sp>
      <p:pic>
        <p:nvPicPr>
          <p:cNvPr id="3" name="Picture 2"/>
          <p:cNvPicPr>
            <a:picLocks noChangeAspect="1"/>
          </p:cNvPicPr>
          <p:nvPr/>
        </p:nvPicPr>
        <p:blipFill>
          <a:blip r:embed="rId3"/>
          <a:stretch>
            <a:fillRect/>
          </a:stretch>
        </p:blipFill>
        <p:spPr>
          <a:xfrm>
            <a:off x="0" y="3048000"/>
            <a:ext cx="9144000" cy="2490388"/>
          </a:xfrm>
          <a:prstGeom prst="rect">
            <a:avLst/>
          </a:prstGeom>
        </p:spPr>
      </p:pic>
    </p:spTree>
    <p:extLst>
      <p:ext uri="{BB962C8B-B14F-4D97-AF65-F5344CB8AC3E}">
        <p14:creationId xmlns:p14="http://schemas.microsoft.com/office/powerpoint/2010/main" val="321380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65890"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Problems </a:t>
            </a:r>
            <a:r>
              <a:rPr lang="en-US" altLang="en-US" dirty="0">
                <a:ea typeface="ＭＳ Ｐゴシック" charset="-128"/>
              </a:rPr>
              <a:t>with this code (other than excessive comments?)</a:t>
            </a:r>
          </a:p>
          <a:p>
            <a:pPr lvl="2"/>
            <a:r>
              <a:rPr lang="en-US" altLang="en-US" dirty="0">
                <a:ea typeface="ＭＳ Ｐゴシック" charset="-128"/>
              </a:rPr>
              <a:t>What happens if I want to change the cutoff distance</a:t>
            </a:r>
          </a:p>
          <a:p>
            <a:pPr lvl="3"/>
            <a:r>
              <a:rPr lang="en-US" altLang="en-US" dirty="0">
                <a:ea typeface="ＭＳ Ｐゴシック" charset="-128"/>
              </a:rPr>
              <a:t>I have to change the code (in 2 places)</a:t>
            </a:r>
          </a:p>
          <a:p>
            <a:pPr lvl="3"/>
            <a:r>
              <a:rPr lang="en-US" altLang="en-US" dirty="0">
                <a:ea typeface="ＭＳ Ｐゴシック" charset="-128"/>
              </a:rPr>
              <a:t>I have to change the comment</a:t>
            </a:r>
          </a:p>
        </p:txBody>
      </p:sp>
      <p:sp>
        <p:nvSpPr>
          <p:cNvPr id="165891" name="Footer Placeholder 3"/>
          <p:cNvSpPr>
            <a:spLocks noGrp="1"/>
          </p:cNvSpPr>
          <p:nvPr>
            <p:ph type="ftr" sz="quarter" idx="4294967295"/>
          </p:nvPr>
        </p:nvSpPr>
        <p:spPr bwMode="auto">
          <a:xfrm>
            <a:off x="3114675" y="6264275"/>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n-US" altLang="en-US" sz="1200" dirty="0">
              <a:solidFill>
                <a:srgbClr val="898989"/>
              </a:solidFill>
              <a:latin typeface="Calibri" charset="0"/>
            </a:endParaRPr>
          </a:p>
        </p:txBody>
      </p:sp>
      <p:sp>
        <p:nvSpPr>
          <p:cNvPr id="165892" name="Slide Number Placeholder 4"/>
          <p:cNvSpPr>
            <a:spLocks noGrp="1"/>
          </p:cNvSpPr>
          <p:nvPr>
            <p:ph type="sldNum" sz="quarter" idx="4294967295"/>
          </p:nvPr>
        </p:nvSpPr>
        <p:spPr bwMode="auto">
          <a:xfrm>
            <a:off x="3124200" y="6356350"/>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7DEF15-C5DF-E645-AD43-B1ECAC49E73D}" type="slidenum">
              <a:rPr lang="en-US" altLang="en-US" sz="1800"/>
              <a:pPr eaLnBrk="1" hangingPunct="1"/>
              <a:t>67</a:t>
            </a:fld>
            <a:endParaRPr lang="en-US" altLang="en-US" sz="1800"/>
          </a:p>
        </p:txBody>
      </p:sp>
      <p:pic>
        <p:nvPicPr>
          <p:cNvPr id="3" name="Picture 2"/>
          <p:cNvPicPr>
            <a:picLocks noChangeAspect="1"/>
          </p:cNvPicPr>
          <p:nvPr/>
        </p:nvPicPr>
        <p:blipFill>
          <a:blip r:embed="rId3"/>
          <a:stretch>
            <a:fillRect/>
          </a:stretch>
        </p:blipFill>
        <p:spPr>
          <a:xfrm>
            <a:off x="8021" y="4123137"/>
            <a:ext cx="9144000" cy="2490388"/>
          </a:xfrm>
          <a:prstGeom prst="rect">
            <a:avLst/>
          </a:prstGeom>
        </p:spPr>
      </p:pic>
    </p:spTree>
    <p:extLst>
      <p:ext uri="{BB962C8B-B14F-4D97-AF65-F5344CB8AC3E}">
        <p14:creationId xmlns:p14="http://schemas.microsoft.com/office/powerpoint/2010/main" val="26609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89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89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8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a:defRPr/>
            </a:pPr>
            <a:r>
              <a:rPr lang="en-US" dirty="0" smtClean="0">
                <a:ea typeface="ＭＳ Ｐゴシック" charset="0"/>
                <a:cs typeface="ＭＳ Ｐゴシック" charset="0"/>
              </a:rPr>
              <a:t>Good comments</a:t>
            </a: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lvl="1">
              <a:defRPr/>
            </a:pPr>
            <a:endParaRPr lang="en-US" dirty="0" smtClean="0">
              <a:ea typeface="ＭＳ Ｐゴシック" charset="0"/>
              <a:cs typeface="ＭＳ Ｐゴシック" charset="0"/>
            </a:endParaRPr>
          </a:p>
          <a:p>
            <a:pPr lvl="1">
              <a:defRPr/>
            </a:pPr>
            <a:endParaRPr lang="en-US" dirty="0">
              <a:ea typeface="ＭＳ Ｐゴシック" charset="0"/>
              <a:cs typeface="ＭＳ Ｐゴシック" charset="0"/>
            </a:endParaRPr>
          </a:p>
          <a:p>
            <a:pPr marL="457200" lvl="1" indent="0">
              <a:buFont typeface="Arial" charset="0"/>
              <a:buNone/>
              <a:defRPr/>
            </a:pPr>
            <a:endParaRPr lang="en-US" dirty="0" smtClean="0">
              <a:ea typeface="ＭＳ Ｐゴシック" charset="0"/>
              <a:cs typeface="ＭＳ Ｐゴシック" charset="0"/>
            </a:endParaRPr>
          </a:p>
          <a:p>
            <a:pPr lvl="2">
              <a:defRPr/>
            </a:pPr>
            <a:r>
              <a:rPr lang="en-US" dirty="0" smtClean="0">
                <a:ea typeface="ＭＳ Ｐゴシック" charset="0"/>
                <a:cs typeface="ＭＳ Ｐゴシック" charset="0"/>
              </a:rPr>
              <a:t>Note how the block is commented</a:t>
            </a:r>
          </a:p>
          <a:p>
            <a:pPr lvl="2">
              <a:defRPr/>
            </a:pPr>
            <a:r>
              <a:rPr lang="en-US" dirty="0" smtClean="0">
                <a:ea typeface="ＭＳ Ｐゴシック" charset="0"/>
                <a:cs typeface="ＭＳ Ｐゴシック" charset="0"/>
              </a:rPr>
              <a:t>The code itself reads clearly enough</a:t>
            </a:r>
          </a:p>
          <a:p>
            <a:pPr lvl="2">
              <a:defRPr/>
            </a:pPr>
            <a:r>
              <a:rPr lang="en-US" dirty="0" smtClean="0">
                <a:ea typeface="ＭＳ Ｐゴシック" charset="0"/>
                <a:cs typeface="ＭＳ Ｐゴシック" charset="0"/>
              </a:rPr>
              <a:t>We used an obviously marked constant whose value is displayed if an error is encountered</a:t>
            </a:r>
          </a:p>
          <a:p>
            <a:pPr marL="914400" lvl="2" indent="0">
              <a:buFont typeface="Arial" charset="0"/>
              <a:buNone/>
              <a:defRPr/>
            </a:pPr>
            <a:endParaRPr lang="en-US" dirty="0" smtClean="0">
              <a:ea typeface="ＭＳ Ｐゴシック" charset="0"/>
              <a:cs typeface="ＭＳ Ｐゴシック" charset="0"/>
            </a:endParaRPr>
          </a:p>
        </p:txBody>
      </p:sp>
      <p:pic>
        <p:nvPicPr>
          <p:cNvPr id="2" name="Picture 1"/>
          <p:cNvPicPr>
            <a:picLocks noChangeAspect="1"/>
          </p:cNvPicPr>
          <p:nvPr/>
        </p:nvPicPr>
        <p:blipFill>
          <a:blip r:embed="rId3"/>
          <a:stretch>
            <a:fillRect/>
          </a:stretch>
        </p:blipFill>
        <p:spPr>
          <a:xfrm>
            <a:off x="0" y="2025589"/>
            <a:ext cx="9144000" cy="2806821"/>
          </a:xfrm>
          <a:prstGeom prst="rect">
            <a:avLst/>
          </a:prstGeom>
        </p:spPr>
      </p:pic>
    </p:spTree>
    <p:extLst>
      <p:ext uri="{BB962C8B-B14F-4D97-AF65-F5344CB8AC3E}">
        <p14:creationId xmlns:p14="http://schemas.microsoft.com/office/powerpoint/2010/main" val="631186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smtClean="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smtClean="0">
              <a:ea typeface="ＭＳ Ｐゴシック" charset="-128"/>
            </a:endParaRPr>
          </a:p>
          <a:p>
            <a:pPr lvl="1"/>
            <a:r>
              <a:rPr lang="en-US" dirty="0"/>
              <a:t>You should use two spaces after a sentence-ending period</a:t>
            </a:r>
            <a:r>
              <a:rPr lang="en-US" dirty="0" smtClean="0"/>
              <a:t>.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a:t>
            </a:r>
            <a:r>
              <a:rPr lang="en-US" altLang="en-US" dirty="0" smtClean="0">
                <a:ea typeface="ＭＳ Ｐゴシック" charset="-128"/>
              </a:rPr>
              <a:t>experience and habit forming</a:t>
            </a:r>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PEP8</a:t>
            </a:r>
            <a:endParaRPr lang="en-US" altLang="en-US" dirty="0">
              <a:ea typeface="ＭＳ Ｐゴシック" charset="-128"/>
            </a:endParaRP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a:t>
            </a:r>
            <a:r>
              <a:rPr lang="en-US" altLang="en-US" dirty="0" smtClean="0">
                <a:ea typeface="ＭＳ Ｐゴシック" charset="-128"/>
              </a:rPr>
              <a:t>comments</a:t>
            </a:r>
          </a:p>
          <a:p>
            <a:pPr lvl="1"/>
            <a:r>
              <a:rPr lang="en-US" altLang="en-US" dirty="0" smtClean="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smtClean="0">
                <a:latin typeface="+mn-lt"/>
                <a:ea typeface="Arial" charset="0"/>
                <a:cs typeface="Arial" charset="0"/>
              </a:rPr>
              <a:t>				follow </a:t>
            </a:r>
            <a:r>
              <a:rPr lang="en-US" sz="2800" dirty="0" err="1" smtClean="0">
                <a:latin typeface="+mn-lt"/>
                <a:ea typeface="Arial" charset="0"/>
                <a:cs typeface="Arial" charset="0"/>
              </a:rPr>
              <a:t>Strunk</a:t>
            </a:r>
            <a:r>
              <a:rPr lang="en-US" sz="2800" dirty="0" smtClean="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String literal as the first statement in</a:t>
            </a:r>
          </a:p>
          <a:p>
            <a:pPr lvl="2"/>
            <a:r>
              <a:rPr lang="en-US" altLang="en-US" dirty="0" smtClean="0">
                <a:ea typeface="ＭＳ Ｐゴシック" charset="-128"/>
              </a:rPr>
              <a:t>Modules</a:t>
            </a:r>
          </a:p>
          <a:p>
            <a:pPr lvl="2"/>
            <a:r>
              <a:rPr lang="en-US" altLang="en-US" dirty="0" smtClean="0">
                <a:ea typeface="ＭＳ Ｐゴシック" charset="-128"/>
              </a:rPr>
              <a:t>Functions</a:t>
            </a:r>
          </a:p>
          <a:p>
            <a:pPr lvl="2"/>
            <a:r>
              <a:rPr lang="en-US" altLang="en-US" dirty="0" smtClean="0">
                <a:ea typeface="ＭＳ Ｐゴシック" charset="-128"/>
              </a:rPr>
              <a:t>Classes</a:t>
            </a:r>
            <a:endParaRPr lang="en-US" altLang="en-US" dirty="0">
              <a:ea typeface="ＭＳ Ｐゴシック" charset="-128"/>
            </a:endParaRPr>
          </a:p>
          <a:p>
            <a:pPr marL="0" indent="0">
              <a:buNone/>
            </a:pPr>
            <a:r>
              <a:rPr lang="en-US" altLang="en-US" dirty="0" smtClean="0">
                <a:ea typeface="ＭＳ Ｐゴシック" charset="-128"/>
                <a:hlinkClick r:id="rId3"/>
              </a:rPr>
              <a:t>  https</a:t>
            </a:r>
            <a:r>
              <a:rPr lang="en-US" altLang="en-US" dirty="0">
                <a:ea typeface="ＭＳ Ｐゴシック" charset="-128"/>
                <a:hlinkClick r:id="rId3"/>
              </a:rPr>
              <a:t>://www.python.org/dev/peps/pep-0257</a:t>
            </a:r>
            <a:r>
              <a:rPr lang="en-US" altLang="en-US" dirty="0" smtClean="0">
                <a:ea typeface="ＭＳ Ｐゴシック" charset="-128"/>
                <a:hlinkClick r:id="rId3"/>
              </a:rPr>
              <a:t>/</a:t>
            </a:r>
            <a:endParaRPr lang="en-US" altLang="en-US" dirty="0" smtClean="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smtClean="0">
              <a:ea typeface="ＭＳ Ｐゴシック" charset="-128"/>
            </a:endParaRPr>
          </a:p>
          <a:p>
            <a:pPr lvl="1"/>
            <a:r>
              <a:rPr lang="en-US" altLang="en-US" dirty="0" smtClean="0">
                <a:ea typeface="ＭＳ Ｐゴシック" charset="-128"/>
              </a:rPr>
              <a:t>They are triple quoted strings</a:t>
            </a:r>
          </a:p>
          <a:p>
            <a:pPr lvl="1"/>
            <a:r>
              <a:rPr lang="en-US" altLang="en-US" dirty="0" smtClean="0">
                <a:ea typeface="ＭＳ Ｐゴシック" charset="-128"/>
              </a:rPr>
              <a:t>What kind of quotes to use?</a:t>
            </a:r>
          </a:p>
          <a:p>
            <a:pPr lvl="1"/>
            <a:endParaRPr lang="en-US" altLang="en-US" dirty="0">
              <a:ea typeface="ＭＳ Ｐゴシック" charset="-128"/>
            </a:endParaRPr>
          </a:p>
          <a:p>
            <a:pPr lvl="1"/>
            <a:r>
              <a:rPr lang="en-US" altLang="en-US" dirty="0" smtClean="0">
                <a:ea typeface="ＭＳ Ｐゴシック" charset="-128"/>
              </a:rPr>
              <a:t>They can be processed by the </a:t>
            </a:r>
            <a:r>
              <a:rPr lang="en-US" altLang="en-US" i="1" dirty="0" err="1" smtClean="0">
                <a:ea typeface="ＭＳ Ｐゴシック" charset="-128"/>
              </a:rPr>
              <a:t>docutils</a:t>
            </a:r>
            <a:r>
              <a:rPr lang="en-US" altLang="en-US" dirty="0" smtClean="0">
                <a:ea typeface="ＭＳ Ｐゴシック" charset="-128"/>
              </a:rPr>
              <a:t> package into HTML, </a:t>
            </a:r>
            <a:r>
              <a:rPr lang="en-US" altLang="en-US" dirty="0" err="1" smtClean="0">
                <a:ea typeface="ＭＳ Ｐゴシック" charset="-128"/>
              </a:rPr>
              <a:t>LaTeX</a:t>
            </a:r>
            <a:r>
              <a:rPr lang="en-US" altLang="en-US" dirty="0" smtClean="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smtClean="0">
                <a:ea typeface="ＭＳ Ｐゴシック" charset="-128"/>
              </a:rPr>
              <a:t>They should be phrases (end in period).</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One line doc strings are OK for simple stuff.</a:t>
            </a:r>
          </a:p>
          <a:p>
            <a:pPr lvl="1"/>
            <a:endParaRPr lang="en-US" altLang="en-US" dirty="0">
              <a:ea typeface="ＭＳ Ｐゴシック" charset="-128"/>
            </a:endParaRPr>
          </a:p>
          <a:p>
            <a:pPr lvl="1"/>
            <a:endParaRPr lang="en-US" altLang="en-US" dirty="0" smtClean="0">
              <a:ea typeface="ＭＳ Ｐゴシック" charset="-128"/>
            </a:endParaRPr>
          </a:p>
          <a:p>
            <a:pPr lvl="1"/>
            <a:endParaRPr lang="en-US" altLang="en-US" dirty="0">
              <a:ea typeface="ＭＳ Ｐゴシック" charset="-128"/>
            </a:endParaRPr>
          </a:p>
          <a:p>
            <a:pPr lvl="1"/>
            <a:r>
              <a:rPr lang="en-US" altLang="en-US" dirty="0" smtClean="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Multiline </a:t>
            </a:r>
            <a:r>
              <a:rPr lang="en-US" altLang="en-US" dirty="0" err="1" smtClean="0">
                <a:ea typeface="ＭＳ Ｐゴシック" charset="-128"/>
              </a:rPr>
              <a:t>docstrings</a:t>
            </a:r>
            <a:r>
              <a:rPr lang="en-US" altLang="en-US" dirty="0" smtClean="0">
                <a:ea typeface="ＭＳ Ｐゴシック" charset="-128"/>
              </a:rPr>
              <a:t> are more of the norm</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scripts intended to be called from the command line, the </a:t>
            </a:r>
            <a:r>
              <a:rPr lang="en-US" altLang="en-US" dirty="0" err="1" smtClean="0">
                <a:ea typeface="ＭＳ Ｐゴシック" charset="-128"/>
              </a:rPr>
              <a:t>docstring</a:t>
            </a:r>
            <a:r>
              <a:rPr lang="en-US" altLang="en-US" dirty="0" smtClean="0">
                <a:ea typeface="ＭＳ Ｐゴシック" charset="-128"/>
              </a:rPr>
              <a:t> at the top of the file should be a usage message for the script.</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dirty="0" smtClean="0">
                <a:ea typeface="ＭＳ Ｐゴシック" charset="-128"/>
              </a:rPr>
              <a:t>For modules and packages, </a:t>
            </a:r>
            <a:r>
              <a:rPr lang="en-US" dirty="0"/>
              <a:t>list the classes, exceptions and functions (and any other objects) that are exported by the module, with a one-line summary of each. </a:t>
            </a:r>
            <a:endParaRPr lang="en-US" dirty="0" smtClean="0"/>
          </a:p>
          <a:p>
            <a:pPr lvl="1"/>
            <a:endParaRPr lang="en-US" altLang="en-US" dirty="0">
              <a:ea typeface="ＭＳ Ｐゴシック" charset="-128"/>
            </a:endParaRPr>
          </a:p>
          <a:p>
            <a:pPr lvl="1"/>
            <a:r>
              <a:rPr lang="en-US" altLang="en-US" dirty="0" smtClean="0">
                <a:ea typeface="ＭＳ Ｐゴシック" charset="-128"/>
              </a:rPr>
              <a:t>Looking at </a:t>
            </a:r>
            <a:r>
              <a:rPr lang="en-US" altLang="en-US" dirty="0" err="1" smtClean="0">
                <a:ea typeface="ＭＳ Ｐゴシック" charset="-128"/>
              </a:rPr>
              <a:t>scikit</a:t>
            </a:r>
            <a:r>
              <a:rPr lang="en-US" altLang="en-US" dirty="0" smtClean="0">
                <a:ea typeface="ＭＳ Ｐゴシック" charset="-128"/>
              </a:rPr>
              <a:t> learn and </a:t>
            </a:r>
            <a:r>
              <a:rPr lang="en-US" altLang="en-US" dirty="0" err="1" smtClean="0">
                <a:ea typeface="ＭＳ Ｐゴシック" charset="-128"/>
              </a:rPr>
              <a:t>seaborn</a:t>
            </a:r>
            <a:r>
              <a:rPr lang="en-US" altLang="en-US" dirty="0" smtClean="0">
                <a:ea typeface="ＭＳ Ｐゴシック" charset="-128"/>
              </a:rPr>
              <a:t> (as examples) this didn’t seem to be the norm.  However,</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Documentation / PEP 0257</a:t>
            </a:r>
            <a:endParaRPr lang="en-US" altLang="en-US" dirty="0">
              <a:ea typeface="ＭＳ Ｐゴシック" charset="-128"/>
            </a:endParaRP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smtClean="0">
                <a:ea typeface="ＭＳ Ｐゴシック" charset="-128"/>
              </a:rPr>
              <a:t>Docstrings</a:t>
            </a:r>
            <a:endParaRPr lang="en-US" altLang="en-US" dirty="0">
              <a:ea typeface="ＭＳ Ｐゴシック" charset="-128"/>
            </a:endParaRPr>
          </a:p>
          <a:p>
            <a:pPr lvl="1"/>
            <a:r>
              <a:rPr lang="en-US" altLang="en-US" b="1" dirty="0" smtClean="0">
                <a:ea typeface="ＭＳ Ｐゴシック" charset="-128"/>
              </a:rPr>
              <a:t>Most importantly</a:t>
            </a:r>
            <a:r>
              <a:rPr lang="is-IS" altLang="en-US" b="1" dirty="0" smtClean="0">
                <a:ea typeface="ＭＳ Ｐゴシック" charset="-128"/>
              </a:rPr>
              <a:t>… </a:t>
            </a:r>
            <a:r>
              <a:rPr lang="is-IS" altLang="en-US" dirty="0" smtClean="0">
                <a:ea typeface="ＭＳ Ｐゴシック" charset="-128"/>
              </a:rPr>
              <a:t>For functions and methods, </a:t>
            </a:r>
            <a:r>
              <a:rPr lang="en-US" dirty="0" smtClean="0"/>
              <a:t>it should </a:t>
            </a:r>
            <a:r>
              <a:rPr lang="en-US" dirty="0"/>
              <a:t>summarize its behavior and document its arguments, return value(s), </a:t>
            </a:r>
            <a:r>
              <a:rPr lang="en-US" dirty="0">
                <a:solidFill>
                  <a:srgbClr val="FF0000"/>
                </a:solidFill>
              </a:rPr>
              <a:t>side effects</a:t>
            </a:r>
            <a:r>
              <a:rPr lang="en-US" dirty="0"/>
              <a:t>, exceptions </a:t>
            </a:r>
            <a:r>
              <a:rPr lang="en-US" dirty="0" smtClean="0"/>
              <a:t>raised.</a:t>
            </a:r>
          </a:p>
          <a:p>
            <a:pPr lvl="1"/>
            <a:endParaRPr lang="en-US" altLang="en-US" dirty="0">
              <a:ea typeface="ＭＳ Ｐゴシック" charset="-128"/>
            </a:endParaRPr>
          </a:p>
          <a:p>
            <a:pPr lvl="1"/>
            <a:r>
              <a:rPr lang="en-US" altLang="en-US" dirty="0" smtClean="0">
                <a:ea typeface="ＭＳ Ｐゴシック" charset="-128"/>
              </a:rPr>
              <a:t>Example from </a:t>
            </a:r>
            <a:r>
              <a:rPr lang="en-US" altLang="en-US" dirty="0" err="1" smtClean="0">
                <a:ea typeface="ＭＳ Ｐゴシック" charset="-128"/>
              </a:rPr>
              <a:t>scikit</a:t>
            </a:r>
            <a:r>
              <a:rPr lang="en-US" altLang="en-US" dirty="0" smtClean="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smtClean="0">
                <a:hlinkClick r:id="rId3"/>
              </a:rPr>
              <a:t>https://github.com/scikit-learn/scikit-learn/blob/master/sklearn/cluster/dbscan_.py</a:t>
            </a:r>
            <a:endParaRPr lang="en-US" dirty="0" smtClean="0"/>
          </a:p>
          <a:p>
            <a:endParaRPr lang="en-US" dirty="0"/>
          </a:p>
        </p:txBody>
      </p:sp>
    </p:spTree>
    <p:extLst>
      <p:ext uri="{BB962C8B-B14F-4D97-AF65-F5344CB8AC3E}">
        <p14:creationId xmlns:p14="http://schemas.microsoft.com/office/powerpoint/2010/main" val="12614519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457200" y="381000"/>
            <a:ext cx="8229600" cy="838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a:solidFill>
                  <a:schemeClr val="dk1"/>
                </a:solidFill>
                <a:latin typeface="Calibri"/>
                <a:ea typeface="Calibri"/>
                <a:cs typeface="Calibri"/>
                <a:sym typeface="Calibri"/>
              </a:rPr>
              <a:t>Code Review Template</a:t>
            </a:r>
          </a:p>
        </p:txBody>
      </p:sp>
      <p:sp>
        <p:nvSpPr>
          <p:cNvPr id="324" name="Shape 324"/>
          <p:cNvSpPr txBox="1">
            <a:spLocks noGrp="1"/>
          </p:cNvSpPr>
          <p:nvPr>
            <p:ph type="body" idx="1"/>
          </p:nvPr>
        </p:nvSpPr>
        <p:spPr>
          <a:xfrm>
            <a:off x="457200" y="1426560"/>
            <a:ext cx="8229600" cy="1066799"/>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Why code review?</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Improve code quality and find bugs</a:t>
            </a:r>
          </a:p>
        </p:txBody>
      </p:sp>
      <p:sp>
        <p:nvSpPr>
          <p:cNvPr id="326" name="Shape 326"/>
          <p:cNvSpPr txBox="1"/>
          <p:nvPr/>
        </p:nvSpPr>
        <p:spPr>
          <a:xfrm>
            <a:off x="457200" y="2569560"/>
            <a:ext cx="8229600" cy="3733800"/>
          </a:xfrm>
          <a:prstGeom prst="rect">
            <a:avLst/>
          </a:prstGeom>
          <a:solidFill>
            <a:srgbClr val="D9D9D9"/>
          </a:solid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Background</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what the application does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Describe the role of the code being reviewed</a:t>
            </a:r>
          </a:p>
          <a:p>
            <a:pPr marL="342900" marR="0" lvl="0" indent="-342900" algn="l" rtl="0">
              <a:lnSpc>
                <a:spcPct val="100000"/>
              </a:lnSpc>
              <a:spcBef>
                <a:spcPts val="560"/>
              </a:spcBef>
              <a:spcAft>
                <a:spcPts val="0"/>
              </a:spcAft>
              <a:buClr>
                <a:schemeClr val="dk1"/>
              </a:buClr>
              <a:buSzPct val="100000"/>
              <a:buFont typeface="Arial"/>
              <a:buChar char="•"/>
            </a:pPr>
            <a:r>
              <a:rPr lang="en-US" sz="2800" b="0" i="0" u="none" dirty="0">
                <a:solidFill>
                  <a:schemeClr val="dk1"/>
                </a:solidFill>
                <a:latin typeface="Calibri"/>
                <a:ea typeface="Calibri"/>
                <a:cs typeface="Calibri"/>
                <a:sym typeface="Calibri"/>
              </a:rPr>
              <a:t>Comment on</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Choice of variable and function names</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Readability of the code</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improve reuse and efficiency</a:t>
            </a:r>
          </a:p>
          <a:p>
            <a:pPr marL="742950" marR="0" lvl="1" indent="-285750" algn="l" rtl="0">
              <a:lnSpc>
                <a:spcPct val="100000"/>
              </a:lnSpc>
              <a:spcBef>
                <a:spcPts val="480"/>
              </a:spcBef>
              <a:spcAft>
                <a:spcPts val="0"/>
              </a:spcAft>
              <a:buClr>
                <a:schemeClr val="dk1"/>
              </a:buClr>
              <a:buSzPct val="100000"/>
              <a:buFont typeface="Arial"/>
              <a:buChar char="–"/>
            </a:pPr>
            <a:r>
              <a:rPr lang="en-US" sz="2400" b="0" i="0" u="none" strike="noStrike" cap="none" dirty="0">
                <a:solidFill>
                  <a:schemeClr val="dk1"/>
                </a:solidFill>
                <a:latin typeface="Calibri"/>
                <a:ea typeface="Calibri"/>
                <a:cs typeface="Calibri"/>
                <a:sym typeface="Calibri"/>
              </a:rPr>
              <a:t>How use existing python packages</a:t>
            </a:r>
          </a:p>
        </p:txBody>
      </p:sp>
    </p:spTree>
    <p:extLst>
      <p:ext uri="{BB962C8B-B14F-4D97-AF65-F5344CB8AC3E}">
        <p14:creationId xmlns:p14="http://schemas.microsoft.com/office/powerpoint/2010/main" val="195944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ea typeface="ＭＳ Ｐゴシック" charset="-128"/>
              </a:rPr>
              <a:t>Most important rule of any style</a:t>
            </a:r>
          </a:p>
          <a:p>
            <a:pPr lvl="1"/>
            <a:r>
              <a:rPr lang="en-US" altLang="en-US" dirty="0" smtClean="0">
                <a:ea typeface="ＭＳ Ｐゴシック" charset="-128"/>
              </a:rPr>
              <a:t>Consistency</a:t>
            </a:r>
          </a:p>
          <a:p>
            <a:pPr lvl="2"/>
            <a:r>
              <a:rPr lang="en-US" altLang="en-US" dirty="0" smtClean="0">
                <a:ea typeface="ＭＳ Ｐゴシック" charset="-128"/>
              </a:rPr>
              <a:t>If you make particular decision about a style guide, use it consistently</a:t>
            </a:r>
          </a:p>
          <a:p>
            <a:pPr lvl="2"/>
            <a:r>
              <a:rPr lang="en-US" altLang="en-US" dirty="0" smtClean="0">
                <a:ea typeface="ＭＳ Ｐゴシック" charset="-128"/>
              </a:rPr>
              <a:t>Always</a:t>
            </a:r>
          </a:p>
          <a:p>
            <a:pPr lvl="2"/>
            <a:r>
              <a:rPr lang="en-US" altLang="en-US" dirty="0" smtClean="0">
                <a:ea typeface="ＭＳ Ｐゴシック" charset="-128"/>
              </a:rPr>
              <a:t>Forever</a:t>
            </a:r>
            <a:endParaRPr lang="en-US" altLang="en-US" dirty="0">
              <a:ea typeface="ＭＳ Ｐゴシック" charset="-128"/>
            </a:endParaRP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r>
              <a:rPr lang="en-US" altLang="en-US" dirty="0" smtClean="0">
                <a:ea typeface="ＭＳ Ｐゴシック" charset="-128"/>
              </a:rPr>
              <a:t>There isn’t only one ‘style’</a:t>
            </a:r>
          </a:p>
          <a:p>
            <a:pPr lvl="1"/>
            <a:r>
              <a:rPr lang="en-US" altLang="en-US" dirty="0" smtClean="0">
                <a:ea typeface="ＭＳ Ｐゴシック" charset="-128"/>
              </a:rPr>
              <a:t>Most common: PEP8</a:t>
            </a:r>
          </a:p>
          <a:p>
            <a:pPr lvl="2"/>
            <a:r>
              <a:rPr lang="en-US" altLang="en-US" dirty="0" smtClean="0">
                <a:ea typeface="ＭＳ Ｐゴシック" charset="-128"/>
              </a:rPr>
              <a:t>Python Enhancement Proposal #8</a:t>
            </a:r>
          </a:p>
          <a:p>
            <a:pPr lvl="2"/>
            <a:r>
              <a:rPr lang="en-US" altLang="en-US" dirty="0" smtClean="0">
                <a:ea typeface="ＭＳ Ｐゴシック" charset="-128"/>
              </a:rPr>
              <a:t>Tools for checking the style adherence</a:t>
            </a:r>
          </a:p>
          <a:p>
            <a:pPr lvl="2"/>
            <a:r>
              <a:rPr lang="en-US" dirty="0">
                <a:latin typeface="Courier New" charset="0"/>
                <a:ea typeface="Courier New" charset="0"/>
                <a:cs typeface="Courier New" charset="0"/>
              </a:rPr>
              <a:t>pip install </a:t>
            </a:r>
            <a:r>
              <a:rPr lang="en-US" dirty="0" err="1" smtClean="0">
                <a:latin typeface="Courier New" charset="0"/>
                <a:ea typeface="Courier New" charset="0"/>
                <a:cs typeface="Courier New" charset="0"/>
              </a:rPr>
              <a:t>pycodestyle</a:t>
            </a:r>
            <a:endParaRPr lang="en-US" dirty="0" smtClean="0">
              <a:latin typeface="Courier New" charset="0"/>
              <a:ea typeface="Courier New" charset="0"/>
              <a:cs typeface="Courier New" charset="0"/>
            </a:endParaRPr>
          </a:p>
          <a:p>
            <a:pPr lvl="2"/>
            <a:r>
              <a:rPr lang="en-US" altLang="en-US" dirty="0" smtClean="0">
                <a:latin typeface="Courier New" charset="0"/>
                <a:ea typeface="Courier New" charset="0"/>
                <a:cs typeface="Courier New" charset="0"/>
                <a:hlinkClick r:id="rId3"/>
              </a:rPr>
              <a:t>https</a:t>
            </a:r>
            <a:r>
              <a:rPr lang="en-US" altLang="en-US" dirty="0">
                <a:latin typeface="Courier New" charset="0"/>
                <a:ea typeface="Courier New" charset="0"/>
                <a:cs typeface="Courier New" charset="0"/>
                <a:hlinkClick r:id="rId3"/>
              </a:rPr>
              <a:t>://</a:t>
            </a:r>
            <a:r>
              <a:rPr lang="en-US" altLang="en-US" dirty="0" smtClean="0">
                <a:latin typeface="Courier New" charset="0"/>
                <a:ea typeface="Courier New" charset="0"/>
                <a:cs typeface="Courier New" charset="0"/>
                <a:hlinkClick r:id="rId3"/>
              </a:rPr>
              <a:t>github.com/PyCQA/pycodestyle</a:t>
            </a:r>
            <a:endParaRPr lang="en-US" altLang="en-US" dirty="0" smtClean="0">
              <a:latin typeface="Courier New" charset="0"/>
              <a:ea typeface="Courier New" charset="0"/>
              <a:cs typeface="Courier New" charset="0"/>
            </a:endParaRPr>
          </a:p>
          <a:p>
            <a:pPr lvl="2"/>
            <a:endParaRPr lang="en-US" altLang="en-US" dirty="0" smtClean="0">
              <a:latin typeface="Courier New" charset="0"/>
              <a:ea typeface="Courier New" charset="0"/>
              <a:cs typeface="Courier New" charset="0"/>
            </a:endParaRPr>
          </a:p>
          <a:p>
            <a:pPr lvl="1"/>
            <a:r>
              <a:rPr lang="en-US" altLang="en-US" dirty="0" smtClean="0">
                <a:ea typeface="ＭＳ Ｐゴシック" charset="-128"/>
              </a:rPr>
              <a:t>Google Python Style Guide</a:t>
            </a:r>
          </a:p>
          <a:p>
            <a:pPr lvl="2"/>
            <a:r>
              <a:rPr lang="en-US" i="1" dirty="0"/>
              <a:t>Python is the main scripting language used at Google. This style guide is a list of dos and don'ts for Python programs</a:t>
            </a:r>
            <a:r>
              <a:rPr lang="en-US" i="1" dirty="0" smtClean="0"/>
              <a:t>.</a:t>
            </a:r>
          </a:p>
          <a:p>
            <a:pPr lvl="2"/>
            <a:r>
              <a:rPr lang="en-US" altLang="en-US" dirty="0" smtClean="0">
                <a:ea typeface="ＭＳ Ｐゴシック" charset="-128"/>
              </a:rPr>
              <a:t>Vim &amp; </a:t>
            </a:r>
            <a:r>
              <a:rPr lang="en-US" altLang="en-US" dirty="0" err="1" smtClean="0">
                <a:ea typeface="ＭＳ Ｐゴシック" charset="-128"/>
              </a:rPr>
              <a:t>Emacs</a:t>
            </a:r>
            <a:r>
              <a:rPr lang="en-US" altLang="en-US" dirty="0" smtClean="0">
                <a:ea typeface="ＭＳ Ｐゴシック" charset="-128"/>
              </a:rPr>
              <a:t> ‘plugins’ for style adherence</a:t>
            </a:r>
          </a:p>
        </p:txBody>
      </p:sp>
    </p:spTree>
    <p:extLst>
      <p:ext uri="{BB962C8B-B14F-4D97-AF65-F5344CB8AC3E}">
        <p14:creationId xmlns:p14="http://schemas.microsoft.com/office/powerpoint/2010/main" val="18250743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13110</TotalTime>
  <Words>2452</Words>
  <Application>Microsoft Macintosh PowerPoint</Application>
  <PresentationFormat>On-screen Show (4:3)</PresentationFormat>
  <Paragraphs>594</Paragraphs>
  <Slides>78</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Calibri</vt:lpstr>
      <vt:lpstr>Courier</vt:lpstr>
      <vt:lpstr>Courier New</vt:lpstr>
      <vt:lpstr>ＭＳ Ｐゴシック</vt:lpstr>
      <vt:lpstr>Arial</vt:lpstr>
      <vt:lpstr>Office Theme</vt:lpstr>
      <vt:lpstr>Software Engineering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Elements of Programming Style</vt:lpstr>
      <vt:lpstr>PEP8</vt:lpstr>
      <vt:lpstr>PEP8</vt:lpstr>
      <vt:lpstr>PEP8</vt:lpstr>
      <vt:lpstr>PEP8</vt:lpstr>
      <vt:lpstr>PEP8</vt:lpstr>
      <vt:lpstr>PEP8</vt:lpstr>
      <vt:lpstr>PEP8</vt:lpstr>
      <vt:lpstr>PEP8</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vt:lpstr>
      <vt:lpstr>Documentation</vt:lpstr>
      <vt:lpstr>Documentation</vt:lpstr>
      <vt:lpstr>Documentation</vt:lpstr>
      <vt:lpstr>Documentation</vt:lpstr>
      <vt:lpstr>Documentation / PEP8</vt:lpstr>
      <vt:lpstr>Documentation / PEP8</vt:lpstr>
      <vt:lpstr>Documentation / PEP 0257</vt:lpstr>
      <vt:lpstr>Documentation / PEP 0257</vt:lpstr>
      <vt:lpstr>Documentation / PEP 0257</vt:lpstr>
      <vt:lpstr>Documentation / PEP 0257</vt:lpstr>
      <vt:lpstr>Documentation / PEP 0257</vt:lpstr>
      <vt:lpstr>Documentation / PEP 0257</vt:lpstr>
      <vt:lpstr>Documentation / PEP 0257</vt:lpstr>
      <vt:lpstr>Code Review Template</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Dushyant Khosla</cp:lastModifiedBy>
  <cp:revision>545</cp:revision>
  <dcterms:created xsi:type="dcterms:W3CDTF">2015-01-21T04:58:27Z</dcterms:created>
  <dcterms:modified xsi:type="dcterms:W3CDTF">2018-02-24T18:02:12Z</dcterms:modified>
</cp:coreProperties>
</file>